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59" r:id="rId3"/>
    <p:sldId id="26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4664"/>
  </p:normalViewPr>
  <p:slideViewPr>
    <p:cSldViewPr snapToGrid="0">
      <p:cViewPr varScale="1">
        <p:scale>
          <a:sx n="157" d="100"/>
          <a:sy n="157" d="100"/>
        </p:scale>
        <p:origin x="184" y="44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00" d="100"/>
          <a:sy n="100" d="100"/>
        </p:scale>
        <p:origin x="2323" y="-10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7459B-EDA6-4AF8-AA5D-25E3D0E27EF5}" type="datetimeFigureOut">
              <a:rPr lang="en-US" smtClean="0"/>
              <a:t>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DF583-FE36-4D30-92C6-D7B62887F209}" type="slidenum">
              <a:rPr lang="en-US" smtClean="0"/>
              <a:t>‹#›</a:t>
            </a:fld>
            <a:endParaRPr lang="en-US"/>
          </a:p>
        </p:txBody>
      </p:sp>
    </p:spTree>
    <p:extLst>
      <p:ext uri="{BB962C8B-B14F-4D97-AF65-F5344CB8AC3E}">
        <p14:creationId xmlns:p14="http://schemas.microsoft.com/office/powerpoint/2010/main" val="49618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r>
              <a:rPr lang="en-US" b="1" dirty="0"/>
              <a:t>The following program was created specifically for  the SPEAR™ decompression needle system orientation and training.</a:t>
            </a:r>
          </a:p>
          <a:p>
            <a:endParaRPr lang="en-US" dirty="0"/>
          </a:p>
          <a:p>
            <a:r>
              <a:rPr lang="en-US" dirty="0"/>
              <a:t>For  questions, concerns or additional information please contact: </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6295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one-way valve is attached to the SPEAR™ needle hub. </a:t>
            </a:r>
          </a:p>
          <a:p>
            <a:endParaRPr lang="en-US" dirty="0"/>
          </a:p>
          <a:p>
            <a:r>
              <a:rPr lang="en-US" dirty="0"/>
              <a:t>The one-way valve is attached with a “slip-tip connection” and can simply be “pinched off” with one hand (in preparation for placement on the catheter’s proximal end).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9560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Attach one-way valve to the catheter’s proximal hub as indicated. </a:t>
            </a:r>
          </a:p>
          <a:p>
            <a:endParaRPr lang="en-US" dirty="0"/>
          </a:p>
          <a:p>
            <a:r>
              <a:rPr lang="en-US" dirty="0"/>
              <a:t>Attachment can be achieved by standard medical connection.</a:t>
            </a:r>
          </a:p>
          <a:p>
            <a:endParaRPr lang="en-US" dirty="0"/>
          </a:p>
          <a:p>
            <a:r>
              <a:rPr lang="en-US" dirty="0"/>
              <a:t>Secure catheter per protocol or standard.</a:t>
            </a:r>
          </a:p>
          <a:p>
            <a:endParaRPr lang="en-US" dirty="0"/>
          </a:p>
          <a:p>
            <a:r>
              <a:rPr lang="en-US" b="1" dirty="0"/>
              <a:t>One-way valve may be attached to a low-pressure suction system as indicated.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8106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tension pneumothorax is known to be a life-threatening emergency, which if left untreated, may result in death.</a:t>
            </a:r>
          </a:p>
          <a:p>
            <a:endParaRPr lang="en-US" dirty="0"/>
          </a:p>
          <a:p>
            <a:r>
              <a:rPr lang="en-US" dirty="0"/>
              <a:t>NOTE: Illustration depicts left lateral view of patient WITH left-sided tension pneumothorax.</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548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9900"/>
                </a:solidFill>
              </a:rPr>
              <a:t>Indications:</a:t>
            </a:r>
            <a:r>
              <a:rPr lang="en-US" b="1" dirty="0">
                <a:solidFill>
                  <a:srgbClr val="009900"/>
                </a:solidFill>
                <a:effectLst>
                  <a:outerShdw blurRad="38100" dist="38100" dir="2700000" algn="tl">
                    <a:srgbClr val="000000">
                      <a:alpha val="43137"/>
                    </a:srgbClr>
                  </a:outerShdw>
                </a:effectLst>
              </a:rPr>
              <a:t> </a:t>
            </a:r>
            <a:r>
              <a:rPr lang="en-US" b="1" dirty="0"/>
              <a:t>Treatment of a tension pneumothorax should be considered when </a:t>
            </a:r>
            <a:r>
              <a:rPr lang="en-US" b="1" i="1" dirty="0"/>
              <a:t>one or more </a:t>
            </a:r>
            <a:r>
              <a:rPr lang="en-US" b="1" dirty="0"/>
              <a:t>of the following are present:</a:t>
            </a:r>
          </a:p>
          <a:p>
            <a:endParaRPr lang="en-US" b="1" dirty="0">
              <a:solidFill>
                <a:srgbClr val="0099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t>Severe or progressive respiratory distress.</a:t>
            </a:r>
          </a:p>
          <a:p>
            <a:pPr marL="285750" indent="-285750">
              <a:buFont typeface="Arial" panose="020B0604020202020204" pitchFamily="34" charset="0"/>
              <a:buChar char="•"/>
            </a:pPr>
            <a:r>
              <a:rPr lang="en-US" dirty="0"/>
              <a:t>Severe or progressive tachypnea.</a:t>
            </a:r>
          </a:p>
          <a:p>
            <a:pPr marL="285750" indent="-285750">
              <a:buFont typeface="Arial" panose="020B0604020202020204" pitchFamily="34" charset="0"/>
              <a:buChar char="•"/>
            </a:pPr>
            <a:r>
              <a:rPr lang="en-US" dirty="0"/>
              <a:t>Absent or markedly decreased breath sounds.</a:t>
            </a:r>
          </a:p>
          <a:p>
            <a:pPr marL="285750" indent="-285750">
              <a:buFont typeface="Arial" panose="020B0604020202020204" pitchFamily="34" charset="0"/>
              <a:buChar char="•"/>
            </a:pPr>
            <a:r>
              <a:rPr lang="en-US" dirty="0"/>
              <a:t>oxygen saturation less than 90%.</a:t>
            </a:r>
          </a:p>
          <a:p>
            <a:pPr marL="285750" indent="-285750">
              <a:buFont typeface="Arial" panose="020B0604020202020204" pitchFamily="34" charset="0"/>
              <a:buChar char="•"/>
            </a:pPr>
            <a:r>
              <a:rPr lang="en-US" dirty="0"/>
              <a:t>Shock.</a:t>
            </a:r>
          </a:p>
          <a:p>
            <a:pPr marL="285750" indent="-285750">
              <a:buFont typeface="Arial" panose="020B0604020202020204" pitchFamily="34" charset="0"/>
              <a:buChar char="•"/>
            </a:pPr>
            <a:r>
              <a:rPr lang="en-US" dirty="0"/>
              <a:t>Traumatic cardiac arrest without obvious fatal wounds.</a:t>
            </a:r>
            <a:r>
              <a:rPr lang="en-US" dirty="0">
                <a:solidFill>
                  <a:schemeClr val="bg1">
                    <a:lumMod val="50000"/>
                  </a:schemeClr>
                </a:solidFill>
              </a:rPr>
              <a:t> (consider immediate placement of bilateral SPEAR™ decompression needles</a:t>
            </a:r>
            <a:r>
              <a:rPr lang="en-US" b="1" dirty="0">
                <a:solidFill>
                  <a:schemeClr val="bg1">
                    <a:lumMod val="50000"/>
                  </a:schemeClr>
                </a:solidFill>
              </a:rPr>
              <a:t> and </a:t>
            </a:r>
            <a:r>
              <a:rPr lang="en-US" b="1" dirty="0">
                <a:solidFill>
                  <a:srgbClr val="C00000"/>
                </a:solidFill>
              </a:rPr>
              <a:t>consider ALL other possible causes</a:t>
            </a:r>
            <a:r>
              <a:rPr lang="en-US" dirty="0">
                <a:solidFill>
                  <a:srgbClr val="C00000"/>
                </a:solidFill>
              </a:rPr>
              <a:t>).</a:t>
            </a:r>
            <a:endParaRPr lang="en-US" sz="1800" dirty="0">
              <a:solidFill>
                <a:srgbClr val="C00000"/>
              </a:solidFill>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1117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88191F"/>
                </a:solidFill>
              </a:rPr>
              <a:t>Contraindications:</a:t>
            </a:r>
            <a:r>
              <a:rPr lang="en-US" b="1" dirty="0">
                <a:solidFill>
                  <a:srgbClr val="C00000"/>
                </a:solidFill>
                <a:effectLst>
                  <a:outerShdw blurRad="38100" dist="38100" dir="2700000" algn="tl">
                    <a:srgbClr val="000000">
                      <a:alpha val="43137"/>
                    </a:srgbClr>
                  </a:outerShdw>
                </a:effectLst>
              </a:rPr>
              <a:t> </a:t>
            </a:r>
            <a:r>
              <a:rPr lang="en-US" dirty="0"/>
              <a:t>The S P E A R™ is not intended for treatment of simple pneumothorax or hemothorax.</a:t>
            </a:r>
          </a:p>
          <a:p>
            <a:endParaRPr lang="en-US" dirty="0"/>
          </a:p>
          <a:p>
            <a:r>
              <a:rPr lang="en-US" i="1" dirty="0">
                <a:solidFill>
                  <a:srgbClr val="FF9900"/>
                </a:solidFill>
              </a:rPr>
              <a:t>Efficacy of the S P E A R™ has not been established in pediatric patients.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6738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rPr>
              <a:t>thoracic decompression</a:t>
            </a:r>
            <a:r>
              <a:rPr lang="en-US" sz="1200" dirty="0">
                <a:solidFill>
                  <a:srgbClr val="002060"/>
                </a:solidFill>
              </a:rPr>
              <a:t> </a:t>
            </a:r>
            <a:r>
              <a:rPr lang="en-US" dirty="0"/>
              <a:t>should improve</a:t>
            </a:r>
            <a:r>
              <a:rPr lang="en-US" sz="1200" dirty="0"/>
              <a:t> </a:t>
            </a:r>
            <a:r>
              <a:rPr lang="en-US" sz="1200" i="1" dirty="0"/>
              <a:t>one or more </a:t>
            </a:r>
            <a:r>
              <a:rPr lang="en-US" sz="1200" dirty="0"/>
              <a:t>of the following:</a:t>
            </a:r>
          </a:p>
          <a:p>
            <a:endParaRPr lang="en-US" sz="800" dirty="0"/>
          </a:p>
          <a:p>
            <a:pPr marL="285750" indent="-285750">
              <a:buFont typeface="Arial" panose="020B0604020202020204" pitchFamily="34" charset="0"/>
              <a:buChar char="•"/>
            </a:pPr>
            <a:r>
              <a:rPr lang="en-US" sz="1200" dirty="0"/>
              <a:t>respiratory distress.</a:t>
            </a:r>
          </a:p>
          <a:p>
            <a:pPr marL="285750" indent="-285750">
              <a:buFont typeface="Arial" panose="020B0604020202020204" pitchFamily="34" charset="0"/>
              <a:buChar char="•"/>
            </a:pPr>
            <a:r>
              <a:rPr lang="en-US" dirty="0"/>
              <a:t>R</a:t>
            </a:r>
            <a:r>
              <a:rPr lang="en-US" sz="1200" dirty="0"/>
              <a:t>elief of restrictive</a:t>
            </a:r>
            <a:r>
              <a:rPr lang="en-US" dirty="0"/>
              <a:t> pressure between the parietal and visceral pleura</a:t>
            </a:r>
            <a:r>
              <a:rPr lang="en-US" sz="1200" dirty="0"/>
              <a:t> </a:t>
            </a:r>
            <a:r>
              <a:rPr lang="en-US" dirty="0">
                <a:solidFill>
                  <a:schemeClr val="bg1">
                    <a:lumMod val="50000"/>
                  </a:schemeClr>
                </a:solidFill>
              </a:rPr>
              <a:t>(secondary to injury or significant medical complication).</a:t>
            </a:r>
          </a:p>
          <a:p>
            <a:pPr marL="285750" indent="-285750">
              <a:buFont typeface="Arial" panose="020B0604020202020204" pitchFamily="34" charset="0"/>
              <a:buChar char="•"/>
            </a:pPr>
            <a:r>
              <a:rPr lang="en-US" sz="1200" dirty="0"/>
              <a:t>oxygen saturation </a:t>
            </a:r>
            <a:r>
              <a:rPr lang="en-US" dirty="0">
                <a:solidFill>
                  <a:schemeClr val="bg1">
                    <a:lumMod val="50000"/>
                  </a:schemeClr>
                </a:solidFill>
              </a:rPr>
              <a:t>(≥ 90% </a:t>
            </a:r>
            <a:r>
              <a:rPr lang="en-US" i="1" dirty="0">
                <a:solidFill>
                  <a:schemeClr val="bg1">
                    <a:lumMod val="50000"/>
                  </a:schemeClr>
                </a:solidFill>
              </a:rPr>
              <a:t>may be dependent on use of supplemental oxygen</a:t>
            </a:r>
            <a:r>
              <a:rPr lang="en-US" dirty="0">
                <a:solidFill>
                  <a:schemeClr val="bg1">
                    <a:lumMod val="50000"/>
                  </a:schemeClr>
                </a:solidFill>
              </a:rPr>
              <a:t>).</a:t>
            </a:r>
          </a:p>
          <a:p>
            <a:pPr marL="285750" indent="-285750">
              <a:buFont typeface="Arial" panose="020B0604020202020204" pitchFamily="34" charset="0"/>
              <a:buChar char="•"/>
            </a:pPr>
            <a:r>
              <a:rPr lang="en-US" dirty="0"/>
              <a:t>R</a:t>
            </a:r>
            <a:r>
              <a:rPr lang="en-US" sz="1200" dirty="0"/>
              <a:t>eturn of radial pulse or vital signs.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6603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Lateral land-marking for thoracic decompression is critical for patient safety.</a:t>
            </a:r>
          </a:p>
          <a:p>
            <a:endParaRPr lang="en-US" dirty="0"/>
          </a:p>
          <a:p>
            <a:r>
              <a:rPr lang="en-US" dirty="0"/>
              <a:t>Note that thoracic decompression may be relieved at either the 4</a:t>
            </a:r>
            <a:r>
              <a:rPr lang="en-US" baseline="30000" dirty="0"/>
              <a:t>th</a:t>
            </a:r>
            <a:r>
              <a:rPr lang="en-US" dirty="0"/>
              <a:t> or 5</a:t>
            </a:r>
            <a:r>
              <a:rPr lang="en-US" baseline="30000" dirty="0"/>
              <a:t>th</a:t>
            </a:r>
            <a:r>
              <a:rPr lang="en-US" dirty="0"/>
              <a:t> intercostal space (consult your protocol or standards for specific verification).</a:t>
            </a:r>
          </a:p>
          <a:p>
            <a:endParaRPr lang="en-US" dirty="0"/>
          </a:p>
          <a:p>
            <a:r>
              <a:rPr lang="en-US" dirty="0"/>
              <a:t>IMPORTANT POINT: The images presented on this slide depict intercostal spaces and ribs that are numbered for clinician clarification and discussion. </a:t>
            </a:r>
          </a:p>
          <a:p>
            <a:endParaRPr lang="en-US" dirty="0"/>
          </a:p>
          <a:p>
            <a:r>
              <a:rPr lang="en-US" dirty="0"/>
              <a:t>Providers MUST ensure proper land-marking prior to SPEAR™ insertion.</a:t>
            </a:r>
          </a:p>
          <a:p>
            <a:endParaRPr lang="en-US" dirty="0"/>
          </a:p>
          <a:p>
            <a:r>
              <a:rPr lang="en-US" dirty="0"/>
              <a:t>NOTE: Insertion site is superior to the rib that is initially targeted. </a:t>
            </a:r>
            <a:r>
              <a:rPr lang="en-US" u="sng" dirty="0"/>
              <a:t>THIS IS A CRITICAL STEP</a:t>
            </a:r>
            <a:r>
              <a:rPr lang="en-US" dirty="0"/>
              <a:t> to ensure proper placement location, avoidance of neurovascular bundle beneath each rib, and represents a </a:t>
            </a:r>
            <a:r>
              <a:rPr lang="en-US" i="1" dirty="0"/>
              <a:t>known, safe starting position, </a:t>
            </a:r>
            <a:r>
              <a:rPr lang="en-US" dirty="0"/>
              <a:t>from which the provider can control precise placement and insertion depth.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865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insertion sites commonly accepted for lateral decompression include the 4</a:t>
            </a:r>
            <a:r>
              <a:rPr lang="en-US" b="1" baseline="30000" dirty="0"/>
              <a:t>th</a:t>
            </a:r>
            <a:r>
              <a:rPr lang="en-US" b="1" dirty="0"/>
              <a:t> or 5</a:t>
            </a:r>
            <a:r>
              <a:rPr lang="en-US" b="1" baseline="30000" dirty="0"/>
              <a:t>th</a:t>
            </a:r>
            <a:r>
              <a:rPr lang="en-US" b="1" dirty="0"/>
              <a:t> intercostal space on the anterior axillary line</a:t>
            </a:r>
            <a:r>
              <a:rPr lang="en-US" dirty="0"/>
              <a:t> (traditionally, insertion has also been viewed as acceptable between the anterior and midaxillary lines. Consult protocol or standards for verification).</a:t>
            </a:r>
          </a:p>
          <a:p>
            <a:endParaRPr lang="en-US" dirty="0"/>
          </a:p>
          <a:p>
            <a:r>
              <a:rPr lang="en-US" b="1" dirty="0"/>
              <a:t>Once site has been correctly identified, it should be thoroughly cleansed according to protocol and applicable standards of care. </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569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site has been properly cleansed, preparations for SPEAR™ insertion can be completed.</a:t>
            </a:r>
          </a:p>
          <a:p>
            <a:endParaRPr lang="en-US" dirty="0"/>
          </a:p>
          <a:p>
            <a:r>
              <a:rPr lang="en-US" dirty="0"/>
              <a:t>Note site “framing” and “reverification” in the image provided. </a:t>
            </a:r>
            <a:r>
              <a:rPr lang="en-US" b="1" dirty="0"/>
              <a:t>Framing tightens the skin to improve penetration.</a:t>
            </a:r>
          </a:p>
          <a:p>
            <a:endParaRPr lang="en-US" dirty="0"/>
          </a:p>
          <a:p>
            <a:r>
              <a:rPr lang="en-US" dirty="0"/>
              <a:t>Site reverification (of the targeted rib) ensures that the SPEAR™ needle tip will FIRST be placed against the rib.</a:t>
            </a:r>
          </a:p>
          <a:p>
            <a:r>
              <a:rPr lang="en-US" dirty="0"/>
              <a:t>  </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7446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initial penetration through the skin, it is imperative that the tissue be stretched and that the provider is targeting the rib BELOW the intended insertion site.</a:t>
            </a:r>
          </a:p>
          <a:p>
            <a:endParaRPr lang="en-US" dirty="0"/>
          </a:p>
          <a:p>
            <a:r>
              <a:rPr lang="en-US" b="1" dirty="0"/>
              <a:t>NOTE: In the provided image, the clinician is stabilizing the needle set and will provide DEPTH CONTROL with their index finger.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5343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modern medical devices, the SPEAR™ (Simplified Pneumothorax Emergency Air Release) decompression needle system meets rigid safety standards, governmental mandates, and the demanding expectation of clinicians worldwide.</a:t>
            </a:r>
          </a:p>
          <a:p>
            <a:endParaRPr lang="en-US" dirty="0"/>
          </a:p>
          <a:p>
            <a:r>
              <a:rPr lang="en-US" dirty="0"/>
              <a:t>The SPEAR™ decompression needle system was developed with attention to the latest presented and published scientific evidence, as well as guidance from today’s leading experts in the fields of Emergency Medicine, Trauma Surgery, Pulmonology, Critical Care, Combat Care, and Pre-Hospital Emergency Medicine. </a:t>
            </a:r>
          </a:p>
          <a:p>
            <a:endParaRPr lang="en-US" dirty="0"/>
          </a:p>
          <a:p>
            <a:r>
              <a:rPr lang="en-US" b="1" dirty="0"/>
              <a:t>The SPEAR™ Warranty and Advisory should be read and understood as a component of this program.</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82328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the SPEAR™ has penetrated the skin and adipose tissue, it should be firmly placed against the rib </a:t>
            </a:r>
            <a:r>
              <a:rPr lang="en-US" dirty="0"/>
              <a:t>(this is a critical identification step to ensure patient safety).</a:t>
            </a:r>
          </a:p>
          <a:p>
            <a:endParaRPr lang="en-US" dirty="0"/>
          </a:p>
          <a:p>
            <a:r>
              <a:rPr lang="en-US" dirty="0"/>
              <a:t>When the SPEAR™ needle tip has been placed against the targeted rib, the </a:t>
            </a:r>
            <a:r>
              <a:rPr lang="en-US" b="1" dirty="0"/>
              <a:t>provider should MARK and HOLD ≤ 3 centimeters above the skin. </a:t>
            </a:r>
          </a:p>
          <a:p>
            <a:endParaRPr lang="en-US" dirty="0"/>
          </a:p>
          <a:p>
            <a:r>
              <a:rPr lang="en-US" b="1" dirty="0"/>
              <a:t>Depth marking is critical to the next phase of insertion (which is entry of the needle set within the pleural space).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6808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on this slide is for additional clarity of previous point.</a:t>
            </a:r>
          </a:p>
          <a:p>
            <a:endParaRPr lang="en-US" b="1" dirty="0"/>
          </a:p>
          <a:p>
            <a:r>
              <a:rPr lang="en-US" b="1" dirty="0"/>
              <a:t>Once the SPEAR™ has penetrated the skin and adipose tissue, it should be firmly placed against the rib </a:t>
            </a:r>
            <a:r>
              <a:rPr lang="en-US" dirty="0"/>
              <a:t>(this is a critical identification step to ensure patient safety).</a:t>
            </a:r>
          </a:p>
          <a:p>
            <a:endParaRPr lang="en-US" dirty="0"/>
          </a:p>
          <a:p>
            <a:r>
              <a:rPr lang="en-US" dirty="0"/>
              <a:t>Once the SPEAR™ needle tip has been placed against the targeted rib, the </a:t>
            </a:r>
            <a:r>
              <a:rPr lang="en-US" b="1" dirty="0"/>
              <a:t>provider should MARK and HOLD ≤ 3 centimeters above the skin. </a:t>
            </a:r>
          </a:p>
          <a:p>
            <a:endParaRPr lang="en-US" dirty="0"/>
          </a:p>
          <a:p>
            <a:r>
              <a:rPr lang="en-US" b="1" dirty="0"/>
              <a:t>Depth marking is critical to the next phase of insertion (which is entry of the needle set within the pleural space). </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9033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 3 centimeters identified, the provider must carefully </a:t>
            </a:r>
            <a:r>
              <a:rPr lang="en-US" b="1" dirty="0"/>
              <a:t>move the SPEAR™ needle tip superiorly over the targeted rib and guide the assembly into the thoracic cavity. </a:t>
            </a:r>
            <a:r>
              <a:rPr lang="en-US" dirty="0"/>
              <a:t>Images on this slide depict two methods. Note that each image in this slide demonstrates the </a:t>
            </a:r>
            <a:r>
              <a:rPr lang="en-US" b="1" dirty="0"/>
              <a:t>SPEAR™ being advanced a specific distance with “finger tip control.” </a:t>
            </a:r>
          </a:p>
          <a:p>
            <a:endParaRPr lang="en-US" dirty="0"/>
          </a:p>
          <a:p>
            <a:r>
              <a:rPr lang="en-US" dirty="0"/>
              <a:t>This step is safely accomplished by pinning ≤ 3 centimeters above the tissue WHILE the needle tip is against the rib. Note that the provider ASSURES proper insertion depth is achieved (and NOT exceeded). </a:t>
            </a:r>
          </a:p>
          <a:p>
            <a:endParaRPr lang="en-US" dirty="0"/>
          </a:p>
          <a:p>
            <a:r>
              <a:rPr lang="en-US" b="1" dirty="0"/>
              <a:t>Critical Point: </a:t>
            </a:r>
            <a:r>
              <a:rPr lang="en-US" dirty="0"/>
              <a:t>Ensure that SPEAR™ placement is accomplished with the needle set </a:t>
            </a:r>
            <a:r>
              <a:rPr lang="en-US" b="1" dirty="0"/>
              <a:t>perpendicular to the thoracic wall.</a:t>
            </a:r>
          </a:p>
          <a:p>
            <a:endParaRPr lang="en-US" dirty="0"/>
          </a:p>
          <a:p>
            <a:r>
              <a:rPr lang="en-US" dirty="0"/>
              <a:t>It is well established that some experienced providers can appreciate (feel) needle set penetration of the parietal pleura (thus indicating the appropriate initial needle set penetration depth). Regardless of depth control method - </a:t>
            </a:r>
            <a:r>
              <a:rPr lang="en-US" b="1" dirty="0"/>
              <a:t>DO NOT “BURY” or fully extend ANY decompression needle into the thoracic cavity.     </a:t>
            </a:r>
          </a:p>
          <a:p>
            <a:endParaRPr lang="en-US" b="1" dirty="0"/>
          </a:p>
          <a:p>
            <a:r>
              <a:rPr lang="en-US" b="1" dirty="0"/>
              <a:t>*Air under pressure may release from the thoracic cavity at this point.</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3884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23</a:t>
            </a:fld>
            <a:endParaRPr lang="en-US">
              <a:solidFill>
                <a:prstClr val="black"/>
              </a:solidFill>
            </a:endParaRPr>
          </a:p>
        </p:txBody>
      </p:sp>
      <p:sp>
        <p:nvSpPr>
          <p:cNvPr id="5" name="Notes Placeholder 2"/>
          <p:cNvSpPr>
            <a:spLocks noGrp="1"/>
          </p:cNvSpPr>
          <p:nvPr>
            <p:ph type="body" idx="1"/>
          </p:nvPr>
        </p:nvSpPr>
        <p:spPr>
          <a:xfrm>
            <a:off x="685800" y="4400550"/>
            <a:ext cx="5486400" cy="4133850"/>
          </a:xfrm>
        </p:spPr>
        <p:txBody>
          <a:bodyPr/>
          <a:lstStyle/>
          <a:p>
            <a:r>
              <a:rPr lang="en-US" dirty="0"/>
              <a:t>The illustration on this slide is for additional clarity of previous point.</a:t>
            </a:r>
          </a:p>
          <a:p>
            <a:endParaRPr lang="en-US" dirty="0"/>
          </a:p>
          <a:p>
            <a:r>
              <a:rPr lang="en-US" dirty="0"/>
              <a:t>With ≤ 3 centimeters identified, the provider must carefully </a:t>
            </a:r>
            <a:r>
              <a:rPr lang="en-US" b="1" dirty="0"/>
              <a:t>move the SPEAR™ needle tip superiorly over the targeted rib and guide the assembly into the thoracic cavity. </a:t>
            </a:r>
            <a:r>
              <a:rPr lang="en-US" dirty="0"/>
              <a:t>Illustrations on this slide depict needle set entry over the targeted rib. Note that this image shows the </a:t>
            </a:r>
            <a:r>
              <a:rPr lang="en-US" b="1" dirty="0"/>
              <a:t>SPEAR™ advanced the correct distance with “finger tip control.” </a:t>
            </a:r>
          </a:p>
          <a:p>
            <a:endParaRPr lang="en-US" dirty="0"/>
          </a:p>
          <a:p>
            <a:r>
              <a:rPr lang="en-US" dirty="0"/>
              <a:t>This step was safely accomplished by pinning ≤ 3 centimeter above the tissue WHILE the needle tip was against the rib. Note that the provider ASSURED proper insertion depth was achieved (and NOT exceeded). </a:t>
            </a:r>
          </a:p>
          <a:p>
            <a:endParaRPr lang="en-US" dirty="0"/>
          </a:p>
          <a:p>
            <a:r>
              <a:rPr lang="en-US" b="1" dirty="0"/>
              <a:t>Critical Point: </a:t>
            </a:r>
            <a:r>
              <a:rPr lang="en-US" dirty="0"/>
              <a:t>Ensure that SPEAR™ placement is accomplished with the needle set </a:t>
            </a:r>
            <a:r>
              <a:rPr lang="en-US" b="1" dirty="0"/>
              <a:t>perpendicular to the thoracic wall.</a:t>
            </a:r>
          </a:p>
          <a:p>
            <a:endParaRPr lang="en-US" dirty="0"/>
          </a:p>
          <a:p>
            <a:r>
              <a:rPr lang="en-US" dirty="0"/>
              <a:t>It is well understood and established that some experienced providers can appreciate needle set penetration of the parietal pleura (thus indicating appropriately achieved depth). Regardless of depth control method - </a:t>
            </a:r>
            <a:r>
              <a:rPr lang="en-US" b="1" dirty="0"/>
              <a:t>DO NOT “BURY” or fully extend ANY decompression needle completely into the thoracic cavity.     </a:t>
            </a:r>
          </a:p>
          <a:p>
            <a:endParaRPr lang="en-US" b="1" dirty="0"/>
          </a:p>
          <a:p>
            <a:r>
              <a:rPr lang="en-US" b="1" dirty="0"/>
              <a:t>*Air under pressure may release from the thoracic cavity at this point.</a:t>
            </a:r>
          </a:p>
        </p:txBody>
      </p:sp>
    </p:spTree>
    <p:extLst>
      <p:ext uri="{BB962C8B-B14F-4D97-AF65-F5344CB8AC3E}">
        <p14:creationId xmlns:p14="http://schemas.microsoft.com/office/powerpoint/2010/main" val="2606688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SPEAR™ has been placed into the thoracic cavity, </a:t>
            </a:r>
            <a:r>
              <a:rPr lang="en-US" b="1" dirty="0"/>
              <a:t>DIRECT the assembly toward the middle of the clavicle.</a:t>
            </a:r>
          </a:p>
          <a:p>
            <a:endParaRPr lang="en-US" dirty="0"/>
          </a:p>
          <a:p>
            <a:r>
              <a:rPr lang="en-US" b="1" dirty="0"/>
              <a:t>Release the needle from the catheter by rotating the spin-lock ¼ turn. </a:t>
            </a:r>
            <a:r>
              <a:rPr lang="en-US" dirty="0"/>
              <a:t>(This is a standard medical connection or “twist off” maneuver).  </a:t>
            </a:r>
          </a:p>
          <a:p>
            <a:endParaRPr lang="en-US" b="1" dirty="0"/>
          </a:p>
          <a:p>
            <a:r>
              <a:rPr lang="en-US" b="1" dirty="0"/>
              <a:t>Critical Point: </a:t>
            </a:r>
            <a:r>
              <a:rPr lang="en-US" dirty="0"/>
              <a:t>Ensure that SPEAR™ placement is accomplished with the needle set </a:t>
            </a:r>
            <a:r>
              <a:rPr lang="en-US" b="1" dirty="0"/>
              <a:t>perpendicular to the thoracic wall.</a:t>
            </a:r>
          </a:p>
          <a:p>
            <a:endParaRPr lang="en-US" b="1" dirty="0"/>
          </a:p>
          <a:p>
            <a:r>
              <a:rPr lang="en-US" b="1" dirty="0"/>
              <a:t>*Air under pressure may release from the thoracic cavity at this point.</a:t>
            </a:r>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1040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catheter has been released from the needle, </a:t>
            </a:r>
            <a:r>
              <a:rPr lang="en-US" b="1" dirty="0"/>
              <a:t>advance the catheter while keeping the needle stationary as a guide.</a:t>
            </a:r>
          </a:p>
          <a:p>
            <a:endParaRPr lang="en-US" b="1" dirty="0"/>
          </a:p>
          <a:p>
            <a:r>
              <a:rPr lang="en-US" b="1" dirty="0"/>
              <a:t>Critical Point: </a:t>
            </a:r>
            <a:r>
              <a:rPr lang="en-US" dirty="0"/>
              <a:t>Ensure that SPEAR™ placement is accomplished with the needle set </a:t>
            </a:r>
            <a:r>
              <a:rPr lang="en-US" b="1" dirty="0"/>
              <a:t>perpendicular to the thoracic wall.</a:t>
            </a:r>
          </a:p>
          <a:p>
            <a:endParaRPr lang="en-US" b="1" dirty="0"/>
          </a:p>
          <a:p>
            <a:r>
              <a:rPr lang="en-US" b="1" dirty="0"/>
              <a:t>*Air under pressure may release from the thoracic cavity at this point.</a:t>
            </a:r>
          </a:p>
          <a:p>
            <a:endParaRPr lang="en-US" b="1"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6279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26</a:t>
            </a:fld>
            <a:endParaRPr lang="en-US">
              <a:solidFill>
                <a:prstClr val="black"/>
              </a:solidFill>
            </a:endParaRPr>
          </a:p>
        </p:txBody>
      </p:sp>
      <p:sp>
        <p:nvSpPr>
          <p:cNvPr id="5" name="Notes Placeholder 2"/>
          <p:cNvSpPr>
            <a:spLocks noGrp="1"/>
          </p:cNvSpPr>
          <p:nvPr>
            <p:ph type="body" idx="1"/>
          </p:nvPr>
        </p:nvSpPr>
        <p:spPr/>
        <p:txBody>
          <a:bodyPr/>
          <a:lstStyle/>
          <a:p>
            <a:r>
              <a:rPr lang="en-US" dirty="0"/>
              <a:t>The illustrations on this slide are for additional clarity of previous point.</a:t>
            </a:r>
          </a:p>
          <a:p>
            <a:endParaRPr lang="en-US" dirty="0"/>
          </a:p>
          <a:p>
            <a:r>
              <a:rPr lang="en-US" dirty="0"/>
              <a:t>Once catheter has been released from the needle, </a:t>
            </a:r>
            <a:r>
              <a:rPr lang="en-US" b="1" dirty="0"/>
              <a:t>advance the catheter while keeping the needle stationary as a catheter guide.</a:t>
            </a:r>
          </a:p>
          <a:p>
            <a:endParaRPr lang="en-US" b="1" dirty="0"/>
          </a:p>
          <a:p>
            <a:r>
              <a:rPr lang="en-US" b="1" dirty="0"/>
              <a:t>*Air under pressure may release from the thoracic cavity at this point.</a:t>
            </a:r>
          </a:p>
          <a:p>
            <a:endParaRPr lang="en-US" b="1" dirty="0"/>
          </a:p>
          <a:p>
            <a:endParaRPr lang="en-US" dirty="0"/>
          </a:p>
        </p:txBody>
      </p:sp>
    </p:spTree>
    <p:extLst>
      <p:ext uri="{BB962C8B-B14F-4D97-AF65-F5344CB8AC3E}">
        <p14:creationId xmlns:p14="http://schemas.microsoft.com/office/powerpoint/2010/main" val="264067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Advance the catheter completely into the pleural cavity.</a:t>
            </a:r>
          </a:p>
          <a:p>
            <a:endParaRPr lang="en-US" dirty="0"/>
          </a:p>
          <a:p>
            <a:r>
              <a:rPr lang="en-US" b="1" dirty="0"/>
              <a:t>Critical Point: </a:t>
            </a:r>
            <a:r>
              <a:rPr lang="en-US" dirty="0"/>
              <a:t>Ensure that SPEAR™ placement is accomplished with the needle set </a:t>
            </a:r>
            <a:r>
              <a:rPr lang="en-US" b="1" dirty="0"/>
              <a:t>perpendicular to the thoracic wall.</a:t>
            </a:r>
          </a:p>
          <a:p>
            <a:endParaRPr lang="en-US" b="1" dirty="0"/>
          </a:p>
          <a:p>
            <a:r>
              <a:rPr lang="en-US" b="1" dirty="0"/>
              <a:t>*Air under pressure may release from the thoracic cavity at this point.</a:t>
            </a:r>
          </a:p>
          <a:p>
            <a:endParaRPr lang="en-US" b="1"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37037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one-way valve from proximal end of needle hub. </a:t>
            </a:r>
            <a:r>
              <a:rPr lang="en-US" dirty="0"/>
              <a:t>The one-way valve is attached with a slip-tip and can simply be pinched off.</a:t>
            </a:r>
          </a:p>
          <a:p>
            <a:endParaRPr lang="en-US" dirty="0"/>
          </a:p>
          <a:p>
            <a:r>
              <a:rPr lang="en-US" b="1" dirty="0"/>
              <a:t>Secure the needle in a bio-hazard sharps container.</a:t>
            </a:r>
          </a:p>
          <a:p>
            <a:endParaRPr lang="en-US" b="1" dirty="0"/>
          </a:p>
          <a:p>
            <a:r>
              <a:rPr lang="en-US" b="1" dirty="0"/>
              <a:t>*Air under pressure may release from the thoracic cavity at this point.</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833837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Attach the one-way valve to the catheter hub </a:t>
            </a:r>
            <a:r>
              <a:rPr lang="en-US" dirty="0"/>
              <a:t>(standard medical connection).</a:t>
            </a:r>
          </a:p>
          <a:p>
            <a:endParaRPr lang="en-US" dirty="0"/>
          </a:p>
          <a:p>
            <a:r>
              <a:rPr lang="en-US" dirty="0"/>
              <a:t>Secure the catheter according to local protocol and standards.</a:t>
            </a:r>
          </a:p>
          <a:p>
            <a:endParaRPr lang="en-US" dirty="0"/>
          </a:p>
          <a:p>
            <a:r>
              <a:rPr lang="en-US" dirty="0"/>
              <a:t>The catheter and one-way valve assembly may be attached to low pressure suction as needed.</a:t>
            </a:r>
          </a:p>
          <a:p>
            <a:endParaRPr lang="en-US" dirty="0"/>
          </a:p>
          <a:p>
            <a:r>
              <a:rPr lang="en-US" b="1" dirty="0"/>
              <a:t>Monitor the patient.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0716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400" b="1" dirty="0"/>
              <a:t>Key Term</a:t>
            </a:r>
            <a:r>
              <a:rPr lang="en-US" dirty="0"/>
              <a:t>, </a:t>
            </a:r>
            <a:r>
              <a:rPr lang="en-US" sz="1400" b="1" dirty="0">
                <a:solidFill>
                  <a:srgbClr val="009900"/>
                </a:solidFill>
              </a:rPr>
              <a:t>Indication</a:t>
            </a:r>
            <a:r>
              <a:rPr lang="en-US" dirty="0"/>
              <a:t> and </a:t>
            </a:r>
            <a:r>
              <a:rPr lang="en-US" sz="1400" b="1" dirty="0">
                <a:solidFill>
                  <a:srgbClr val="C00000"/>
                </a:solidFill>
              </a:rPr>
              <a:t>Contraindications</a:t>
            </a:r>
            <a:r>
              <a:rPr lang="en-US" dirty="0"/>
              <a:t> are further reinforced within this program.</a:t>
            </a:r>
          </a:p>
          <a:p>
            <a:endParaRPr lang="en-US" dirty="0"/>
          </a:p>
          <a:p>
            <a:r>
              <a:rPr lang="en-US" sz="1400" b="1" dirty="0">
                <a:solidFill>
                  <a:srgbClr val="FF9900"/>
                </a:solidFill>
              </a:rPr>
              <a:t>WARNING</a:t>
            </a:r>
            <a:r>
              <a:rPr lang="en-US" sz="1400" dirty="0">
                <a:solidFill>
                  <a:srgbClr val="FF9900"/>
                </a:solidFill>
              </a:rPr>
              <a:t>:</a:t>
            </a:r>
            <a:r>
              <a:rPr lang="en-US" dirty="0"/>
              <a:t> As with all invasive medical devices, usage is predicated on proper orientation and training, careful consideration of the indications, patient condition, review of potential contraindications, and a specific </a:t>
            </a:r>
            <a:r>
              <a:rPr lang="en-US" sz="1400" b="1" dirty="0"/>
              <a:t>RISK versus BENEFIT analysis.</a:t>
            </a:r>
          </a:p>
          <a:p>
            <a:pPr algn="ctr"/>
            <a:endParaRPr lang="en-US" sz="1400" b="1" dirty="0"/>
          </a:p>
          <a:p>
            <a:r>
              <a:rPr lang="en-US" sz="1400" b="1" dirty="0">
                <a:solidFill>
                  <a:srgbClr val="C00000"/>
                </a:solidFill>
              </a:rPr>
              <a:t>Failure to utilize this device according to the directions for use, didactic materials provided, and  NAR recommended hands-on training MAY CAUSE FURTHER INJURY.</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0264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30</a:t>
            </a:fld>
            <a:endParaRPr lang="en-US">
              <a:solidFill>
                <a:prstClr val="black"/>
              </a:solidFill>
            </a:endParaRPr>
          </a:p>
        </p:txBody>
      </p:sp>
      <p:sp>
        <p:nvSpPr>
          <p:cNvPr id="5" name="Notes Placeholder 2"/>
          <p:cNvSpPr>
            <a:spLocks noGrp="1"/>
          </p:cNvSpPr>
          <p:nvPr>
            <p:ph type="body" idx="1"/>
          </p:nvPr>
        </p:nvSpPr>
        <p:spPr/>
        <p:txBody>
          <a:bodyPr/>
          <a:lstStyle/>
          <a:p>
            <a:r>
              <a:rPr lang="en-US" dirty="0"/>
              <a:t>The illustration on this slide is for additional clarity of previous point.</a:t>
            </a:r>
          </a:p>
          <a:p>
            <a:endParaRPr lang="en-US" b="1" dirty="0"/>
          </a:p>
          <a:p>
            <a:r>
              <a:rPr lang="en-US" b="1" dirty="0"/>
              <a:t>Attach the one-way valve to the catheter hub </a:t>
            </a:r>
            <a:r>
              <a:rPr lang="en-US" dirty="0"/>
              <a:t>(standard medical connection).</a:t>
            </a:r>
          </a:p>
          <a:p>
            <a:endParaRPr lang="en-US" dirty="0"/>
          </a:p>
          <a:p>
            <a:r>
              <a:rPr lang="en-US" dirty="0"/>
              <a:t>Secure the catheter according to local protocol and standards.</a:t>
            </a:r>
          </a:p>
          <a:p>
            <a:endParaRPr lang="en-US" dirty="0"/>
          </a:p>
          <a:p>
            <a:r>
              <a:rPr lang="en-US" dirty="0"/>
              <a:t>The catheter and one-way valve assembly may be attached to low pressure suction as needed.</a:t>
            </a:r>
          </a:p>
          <a:p>
            <a:endParaRPr lang="en-US" dirty="0"/>
          </a:p>
          <a:p>
            <a:r>
              <a:rPr lang="en-US" b="1" dirty="0"/>
              <a:t>Monitor the patient. </a:t>
            </a:r>
          </a:p>
        </p:txBody>
      </p:sp>
    </p:spTree>
    <p:extLst>
      <p:ext uri="{BB962C8B-B14F-4D97-AF65-F5344CB8AC3E}">
        <p14:creationId xmlns:p14="http://schemas.microsoft.com/office/powerpoint/2010/main" val="80276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S</a:t>
            </a:r>
            <a:r>
              <a:rPr lang="en-US" sz="1200" b="1" dirty="0">
                <a:solidFill>
                  <a:srgbClr val="002060"/>
                </a:solidFill>
              </a:rPr>
              <a:t>uccessful thoracic decompression</a:t>
            </a:r>
            <a:r>
              <a:rPr lang="en-US" sz="1200" dirty="0">
                <a:solidFill>
                  <a:srgbClr val="002060"/>
                </a:solidFill>
              </a:rPr>
              <a:t> </a:t>
            </a:r>
            <a:r>
              <a:rPr lang="en-US" sz="1200" dirty="0"/>
              <a:t>may have occurred if </a:t>
            </a:r>
            <a:r>
              <a:rPr lang="en-US" sz="1200" i="1" dirty="0"/>
              <a:t>one or more </a:t>
            </a:r>
            <a:r>
              <a:rPr lang="en-US" sz="1200" dirty="0"/>
              <a:t>of the following </a:t>
            </a:r>
            <a:r>
              <a:rPr lang="en-US" dirty="0"/>
              <a:t>i</a:t>
            </a:r>
            <a:r>
              <a:rPr lang="en-US" sz="1200" dirty="0"/>
              <a:t>s observed:</a:t>
            </a:r>
          </a:p>
          <a:p>
            <a:endParaRPr lang="en-US" sz="800" dirty="0"/>
          </a:p>
          <a:p>
            <a:pPr marL="285750" indent="-285750">
              <a:buFont typeface="Arial" panose="020B0604020202020204" pitchFamily="34" charset="0"/>
              <a:buChar char="•"/>
            </a:pPr>
            <a:r>
              <a:rPr lang="en-US" dirty="0"/>
              <a:t>I</a:t>
            </a:r>
            <a:r>
              <a:rPr lang="en-US" sz="1200" dirty="0"/>
              <a:t>mprovement of respiratory distress.</a:t>
            </a:r>
          </a:p>
          <a:p>
            <a:pPr marL="285750" indent="-285750">
              <a:buFont typeface="Arial" panose="020B0604020202020204" pitchFamily="34" charset="0"/>
              <a:buChar char="•"/>
            </a:pPr>
            <a:r>
              <a:rPr lang="en-US" dirty="0"/>
              <a:t>R</a:t>
            </a:r>
            <a:r>
              <a:rPr lang="en-US" sz="1200" dirty="0"/>
              <a:t>elief of air from catheter or one-way valve </a:t>
            </a:r>
            <a:r>
              <a:rPr lang="en-US" dirty="0">
                <a:solidFill>
                  <a:schemeClr val="bg1">
                    <a:lumMod val="50000"/>
                  </a:schemeClr>
                </a:solidFill>
              </a:rPr>
              <a:t>(valve may produce auditory signal).</a:t>
            </a:r>
          </a:p>
          <a:p>
            <a:pPr marL="285750" indent="-285750">
              <a:buFont typeface="Arial" panose="020B0604020202020204" pitchFamily="34" charset="0"/>
              <a:buChar char="•"/>
            </a:pPr>
            <a:r>
              <a:rPr lang="en-US" dirty="0"/>
              <a:t>I</a:t>
            </a:r>
            <a:r>
              <a:rPr lang="en-US" sz="1200" dirty="0"/>
              <a:t>mprovement </a:t>
            </a:r>
            <a:r>
              <a:rPr lang="en-US" dirty="0"/>
              <a:t>of </a:t>
            </a:r>
            <a:r>
              <a:rPr lang="en-US" sz="1200" dirty="0"/>
              <a:t>oxygen saturation </a:t>
            </a:r>
            <a:r>
              <a:rPr lang="en-US" dirty="0">
                <a:solidFill>
                  <a:schemeClr val="bg1">
                    <a:lumMod val="50000"/>
                  </a:schemeClr>
                </a:solidFill>
              </a:rPr>
              <a:t>(≥ 90% </a:t>
            </a:r>
            <a:r>
              <a:rPr lang="en-US" i="1" dirty="0">
                <a:solidFill>
                  <a:schemeClr val="bg1">
                    <a:lumMod val="50000"/>
                  </a:schemeClr>
                </a:solidFill>
              </a:rPr>
              <a:t>may be dependent on use of supplemental oxygen</a:t>
            </a:r>
            <a:r>
              <a:rPr lang="en-US" dirty="0">
                <a:solidFill>
                  <a:schemeClr val="bg1">
                    <a:lumMod val="50000"/>
                  </a:schemeClr>
                </a:solidFill>
              </a:rPr>
              <a:t>).</a:t>
            </a:r>
          </a:p>
          <a:p>
            <a:pPr marL="285750" indent="-285750">
              <a:buFont typeface="Arial" panose="020B0604020202020204" pitchFamily="34" charset="0"/>
              <a:buChar char="•"/>
            </a:pPr>
            <a:r>
              <a:rPr lang="en-US" dirty="0"/>
              <a:t>R</a:t>
            </a:r>
            <a:r>
              <a:rPr lang="en-US" sz="1200" dirty="0"/>
              <a:t>eturn of radial pulse or vital signs.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11048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98563"/>
            <a:ext cx="5486400" cy="3086100"/>
          </a:xfrm>
        </p:spPr>
      </p:sp>
      <p:sp>
        <p:nvSpPr>
          <p:cNvPr id="3" name="Notes Placeholder 2"/>
          <p:cNvSpPr>
            <a:spLocks noGrp="1"/>
          </p:cNvSpPr>
          <p:nvPr>
            <p:ph type="body" idx="1"/>
          </p:nvPr>
        </p:nvSpPr>
        <p:spPr/>
        <p:txBody>
          <a:bodyPr/>
          <a:lstStyle/>
          <a:p>
            <a:r>
              <a:rPr lang="en-US" dirty="0"/>
              <a:t>A patient should be monitored following any medical procedure. Thoracic decompression (by definition) is a life-saving procedure that is NOT without risk.</a:t>
            </a:r>
          </a:p>
          <a:p>
            <a:endParaRPr lang="en-US" dirty="0"/>
          </a:p>
          <a:p>
            <a:r>
              <a:rPr lang="en-US" dirty="0"/>
              <a:t>With continuous training, as well as safeguards and careful considerations, patient and provider risk can be mitigated. </a:t>
            </a:r>
          </a:p>
          <a:p>
            <a:endParaRPr lang="en-US" dirty="0"/>
          </a:p>
          <a:p>
            <a:r>
              <a:rPr lang="en-US" dirty="0"/>
              <a:t>Following thoracic decompression, continually assess the patient for complications. These should include (but not be limited to):</a:t>
            </a:r>
          </a:p>
          <a:p>
            <a:endParaRPr lang="en-US" dirty="0"/>
          </a:p>
          <a:p>
            <a:pPr marL="457200" indent="-457200">
              <a:buFont typeface="Arial" panose="020B0604020202020204" pitchFamily="34" charset="0"/>
              <a:buChar char="•"/>
            </a:pPr>
            <a:r>
              <a:rPr lang="en-US" dirty="0"/>
              <a:t>Hemodynamic instability</a:t>
            </a:r>
          </a:p>
          <a:p>
            <a:pPr marL="457200" indent="-457200">
              <a:buFont typeface="Arial" panose="020B0604020202020204" pitchFamily="34" charset="0"/>
              <a:buChar char="•"/>
            </a:pPr>
            <a:r>
              <a:rPr lang="en-US" dirty="0"/>
              <a:t>Respiratory distress</a:t>
            </a:r>
          </a:p>
          <a:p>
            <a:pPr marL="457200" indent="-457200">
              <a:buFont typeface="Arial" panose="020B0604020202020204" pitchFamily="34" charset="0"/>
              <a:buChar char="•"/>
            </a:pPr>
            <a:r>
              <a:rPr lang="en-US" dirty="0"/>
              <a:t>Unilateral chest expansion</a:t>
            </a:r>
          </a:p>
          <a:p>
            <a:pPr marL="457200" indent="-457200">
              <a:buFont typeface="Arial" panose="020B0604020202020204" pitchFamily="34" charset="0"/>
              <a:buChar char="•"/>
            </a:pPr>
            <a:r>
              <a:rPr lang="en-US" dirty="0"/>
              <a:t>Decreased oxygen saturation</a:t>
            </a:r>
          </a:p>
          <a:p>
            <a:pPr marL="457200" indent="-457200">
              <a:buFont typeface="Arial" panose="020B0604020202020204" pitchFamily="34" charset="0"/>
              <a:buChar char="•"/>
            </a:pPr>
            <a:r>
              <a:rPr lang="en-US" dirty="0"/>
              <a:t>Bleeding</a:t>
            </a:r>
          </a:p>
          <a:p>
            <a:pPr marL="457200" indent="-457200">
              <a:buFont typeface="Arial" panose="020B0604020202020204" pitchFamily="34" charset="0"/>
              <a:buChar char="•"/>
            </a:pPr>
            <a:r>
              <a:rPr lang="en-US" dirty="0"/>
              <a:t>Catheter occlusion</a:t>
            </a:r>
          </a:p>
          <a:p>
            <a:pPr marL="457200" indent="-457200">
              <a:buFont typeface="Arial" panose="020B0604020202020204" pitchFamily="34" charset="0"/>
              <a:buChar char="•"/>
            </a:pPr>
            <a:r>
              <a:rPr lang="en-US" dirty="0"/>
              <a:t>Hematoma</a:t>
            </a:r>
            <a:endParaRPr lang="en-US" sz="3600" dirty="0"/>
          </a:p>
          <a:p>
            <a:endParaRPr lang="en-US" dirty="0"/>
          </a:p>
          <a:p>
            <a:r>
              <a:rPr lang="en-US" dirty="0"/>
              <a:t>If two needle decompression attempts fail to relieve the suspected problem </a:t>
            </a:r>
            <a:r>
              <a:rPr lang="en-US" b="1" dirty="0">
                <a:solidFill>
                  <a:srgbClr val="C00000"/>
                </a:solidFill>
              </a:rPr>
              <a:t>consider other causes and potential treatments. </a:t>
            </a:r>
            <a:r>
              <a:rPr lang="en-US" dirty="0">
                <a:solidFill>
                  <a:srgbClr val="FF9900"/>
                </a:solidFill>
                <a:effectLst>
                  <a:outerShdw blurRad="38100" dist="38100" dir="2700000" algn="tl">
                    <a:srgbClr val="000000">
                      <a:alpha val="43137"/>
                    </a:srgbClr>
                  </a:outerShdw>
                </a:effectLst>
              </a:rPr>
              <a:t>IS THIS A CIRCULATORY PROBLEM?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77100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850" y="838200"/>
            <a:ext cx="4768850" cy="2682875"/>
          </a:xfrm>
        </p:spPr>
      </p:sp>
      <p:sp>
        <p:nvSpPr>
          <p:cNvPr id="3" name="Notes Placeholder 2"/>
          <p:cNvSpPr>
            <a:spLocks noGrp="1"/>
          </p:cNvSpPr>
          <p:nvPr>
            <p:ph type="body" idx="1"/>
          </p:nvPr>
        </p:nvSpPr>
        <p:spPr>
          <a:xfrm>
            <a:off x="600074" y="3688096"/>
            <a:ext cx="5577987" cy="4997117"/>
          </a:xfrm>
        </p:spPr>
        <p:txBody>
          <a:bodyPr/>
          <a:lstStyle/>
          <a:p>
            <a:r>
              <a:rPr lang="en-US" dirty="0"/>
              <a:t>As with all invasive medical devices, potential adverse complications are a risk that MUST be considered. Most often, complications are the result of improperly performed interventions. Thoracic decompression is NOT WITHOUT RISK. </a:t>
            </a:r>
            <a:endParaRPr lang="en-US" dirty="0">
              <a:solidFill>
                <a:schemeClr val="bg1">
                  <a:lumMod val="75000"/>
                </a:schemeClr>
              </a:solidFill>
            </a:endParaRPr>
          </a:p>
          <a:p>
            <a:endParaRPr lang="en-US" dirty="0">
              <a:solidFill>
                <a:schemeClr val="bg1">
                  <a:lumMod val="75000"/>
                </a:schemeClr>
              </a:solidFill>
            </a:endParaRPr>
          </a:p>
          <a:p>
            <a:r>
              <a:rPr lang="en-US" dirty="0"/>
              <a:t>The FIRST step to avoiding injury is a complete understanding of the indications and contraindications for SPEAR™ usage. Each of the listed complications SHOULD be discussed WITH </a:t>
            </a:r>
            <a:r>
              <a:rPr lang="en-US" b="1" dirty="0">
                <a:solidFill>
                  <a:schemeClr val="bg1">
                    <a:lumMod val="50000"/>
                  </a:schemeClr>
                </a:solidFill>
              </a:rPr>
              <a:t>specific mitigation strategies </a:t>
            </a:r>
            <a:r>
              <a:rPr lang="en-US" dirty="0"/>
              <a:t>integrated into the training program.</a:t>
            </a:r>
          </a:p>
          <a:p>
            <a:r>
              <a:rPr lang="en-US" dirty="0">
                <a:solidFill>
                  <a:schemeClr val="bg1">
                    <a:lumMod val="50000"/>
                  </a:schemeClr>
                </a:solidFill>
              </a:rPr>
              <a:t> </a:t>
            </a:r>
            <a:endParaRPr lang="en-US" b="1" dirty="0"/>
          </a:p>
          <a:p>
            <a:pPr algn="ctr"/>
            <a:r>
              <a:rPr lang="en-US" b="1" dirty="0"/>
              <a:t>Complications are bolded in BLACK</a:t>
            </a:r>
          </a:p>
          <a:p>
            <a:endParaRPr lang="en-US" dirty="0">
              <a:solidFill>
                <a:schemeClr val="bg1">
                  <a:lumMod val="50000"/>
                </a:schemeClr>
              </a:solidFill>
            </a:endParaRPr>
          </a:p>
          <a:p>
            <a:pPr algn="ctr"/>
            <a:r>
              <a:rPr lang="en-US" b="1" dirty="0">
                <a:solidFill>
                  <a:schemeClr val="bg1">
                    <a:lumMod val="50000"/>
                  </a:schemeClr>
                </a:solidFill>
              </a:rPr>
              <a:t>Mitigation strategies presented in GRAY</a:t>
            </a:r>
          </a:p>
          <a:p>
            <a:endParaRPr lang="en-US" dirty="0"/>
          </a:p>
          <a:p>
            <a:r>
              <a:rPr lang="en-US" dirty="0"/>
              <a:t>Potential complications include (but are not limited to):</a:t>
            </a:r>
            <a:r>
              <a:rPr lang="en-US" dirty="0">
                <a:solidFill>
                  <a:schemeClr val="bg1">
                    <a:lumMod val="50000"/>
                  </a:schemeClr>
                </a:solidFill>
              </a:rPr>
              <a:t> </a:t>
            </a:r>
          </a:p>
          <a:p>
            <a:endParaRPr lang="en-US" b="1" dirty="0"/>
          </a:p>
          <a:p>
            <a:endParaRPr lang="en-US" sz="200" dirty="0"/>
          </a:p>
          <a:p>
            <a:pPr marL="342900" indent="-342900">
              <a:buFont typeface="Arial" panose="020B0604020202020204" pitchFamily="34" charset="0"/>
              <a:buChar char="•"/>
            </a:pPr>
            <a:r>
              <a:rPr lang="en-US" b="1" dirty="0"/>
              <a:t>Death secondary to cardiac penetration </a:t>
            </a:r>
            <a:r>
              <a:rPr lang="en-US" dirty="0">
                <a:solidFill>
                  <a:schemeClr val="bg1">
                    <a:lumMod val="50000"/>
                  </a:schemeClr>
                </a:solidFill>
              </a:rPr>
              <a:t>(clinician should control thoracic penetration and restrict depth of needle set insertion)</a:t>
            </a:r>
          </a:p>
          <a:p>
            <a:pPr marL="342900" indent="-342900">
              <a:buFont typeface="Arial" panose="020B0604020202020204" pitchFamily="34" charset="0"/>
              <a:buChar char="•"/>
            </a:pPr>
            <a:r>
              <a:rPr lang="en-US" b="1" dirty="0"/>
              <a:t>Lung injury </a:t>
            </a:r>
            <a:r>
              <a:rPr lang="en-US" dirty="0">
                <a:solidFill>
                  <a:schemeClr val="bg1">
                    <a:lumMod val="50000"/>
                  </a:schemeClr>
                </a:solidFill>
              </a:rPr>
              <a:t>(insertion of needle set should be ≤ 3 cm past the parietal pleura)</a:t>
            </a:r>
          </a:p>
          <a:p>
            <a:pPr marL="342900" indent="-342900">
              <a:buFont typeface="Arial" panose="020B0604020202020204" pitchFamily="34" charset="0"/>
              <a:buChar char="•"/>
            </a:pPr>
            <a:r>
              <a:rPr lang="en-US" b="1" dirty="0"/>
              <a:t>Vascular injury </a:t>
            </a:r>
            <a:r>
              <a:rPr lang="en-US" dirty="0">
                <a:solidFill>
                  <a:schemeClr val="bg1">
                    <a:lumMod val="50000"/>
                  </a:schemeClr>
                </a:solidFill>
              </a:rPr>
              <a:t>(1. insertion site restrictions to the specific locations identified in this training program. 2. maintain proper needle set angle during insertion. </a:t>
            </a:r>
          </a:p>
          <a:p>
            <a:r>
              <a:rPr lang="en-US" dirty="0">
                <a:solidFill>
                  <a:schemeClr val="bg1">
                    <a:lumMod val="50000"/>
                  </a:schemeClr>
                </a:solidFill>
              </a:rPr>
              <a:t>          3. avoidance of needle set over penetration.</a:t>
            </a:r>
          </a:p>
          <a:p>
            <a:pPr marL="342900" indent="-342900">
              <a:buFont typeface="Arial" panose="020B0604020202020204" pitchFamily="34" charset="0"/>
              <a:buChar char="•"/>
            </a:pPr>
            <a:r>
              <a:rPr lang="en-US" b="1" dirty="0"/>
              <a:t>Nerve damage </a:t>
            </a:r>
            <a:r>
              <a:rPr lang="en-US" dirty="0">
                <a:solidFill>
                  <a:schemeClr val="bg1">
                    <a:lumMod val="50000"/>
                  </a:schemeClr>
                </a:solidFill>
              </a:rPr>
              <a:t>(ensure proper insertion site location “superior to targeted rib”) </a:t>
            </a:r>
          </a:p>
          <a:p>
            <a:pPr marL="857250" lvl="1" indent="-342900"/>
            <a:r>
              <a:rPr lang="en-US" dirty="0"/>
              <a:t>Pain </a:t>
            </a:r>
            <a:r>
              <a:rPr lang="en-US" dirty="0">
                <a:solidFill>
                  <a:schemeClr val="bg1">
                    <a:lumMod val="50000"/>
                  </a:schemeClr>
                </a:solidFill>
              </a:rPr>
              <a:t>(if time permits, consider local anesthetic per protocol or standard)</a:t>
            </a:r>
          </a:p>
          <a:p>
            <a:pPr marL="857250" lvl="1" indent="-342900"/>
            <a:r>
              <a:rPr lang="en-US" dirty="0"/>
              <a:t>Numbness </a:t>
            </a:r>
            <a:r>
              <a:rPr lang="en-US" dirty="0">
                <a:solidFill>
                  <a:schemeClr val="bg1">
                    <a:lumMod val="50000"/>
                  </a:schemeClr>
                </a:solidFill>
              </a:rPr>
              <a:t>(avoid insertion on the inferior aspect of the rib)</a:t>
            </a:r>
          </a:p>
          <a:p>
            <a:pPr marL="857250" lvl="1" indent="-342900"/>
            <a:r>
              <a:rPr lang="en-US" dirty="0"/>
              <a:t>Paralysis of intercostal muscle </a:t>
            </a:r>
            <a:r>
              <a:rPr lang="en-US" dirty="0">
                <a:solidFill>
                  <a:schemeClr val="bg1">
                    <a:lumMod val="50000"/>
                  </a:schemeClr>
                </a:solidFill>
              </a:rPr>
              <a:t>(avoid insertion on the inferior aspect of the rib)</a:t>
            </a:r>
          </a:p>
          <a:p>
            <a:pPr marL="342900" indent="-342900">
              <a:buFont typeface="Arial" panose="020B0604020202020204" pitchFamily="34" charset="0"/>
              <a:buChar char="•"/>
            </a:pPr>
            <a:r>
              <a:rPr lang="en-US" b="1" dirty="0"/>
              <a:t>Infection </a:t>
            </a:r>
            <a:r>
              <a:rPr lang="en-US" dirty="0">
                <a:solidFill>
                  <a:schemeClr val="bg1">
                    <a:lumMod val="50000"/>
                  </a:schemeClr>
                </a:solidFill>
              </a:rPr>
              <a:t>(use aseptic technique)</a:t>
            </a:r>
          </a:p>
          <a:p>
            <a:endParaRPr lang="en-US" sz="500"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0616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 P E A R™ decompression needle system, and this presentation, were developed utilizing the latest published evidence, independent research, and the support of dedicated Military and Civilian medical professionals in Emergency Medicine, Trauma Surgery, Pulmonology, Radiology, and Pathology. </a:t>
            </a:r>
          </a:p>
          <a:p>
            <a:endParaRPr lang="en-US" dirty="0"/>
          </a:p>
          <a:p>
            <a:r>
              <a:rPr lang="en-US" dirty="0"/>
              <a:t>Clinical providers, regardless of their position, must dedicate themselves to the unrelenting truth that </a:t>
            </a:r>
            <a:r>
              <a:rPr lang="en-US" b="1" i="1" dirty="0"/>
              <a:t>critical care is an evolution on behalf of those in need</a:t>
            </a:r>
            <a:r>
              <a:rPr lang="en-US" dirty="0"/>
              <a:t>.</a:t>
            </a:r>
          </a:p>
          <a:p>
            <a:endParaRPr lang="en-US" dirty="0"/>
          </a:p>
          <a:p>
            <a:r>
              <a:rPr lang="en-US" dirty="0"/>
              <a:t>Butler F, Holcomb J, Shackelford S, et al. Management of the Suspected Tension Pneumothorax in Tactical Combat Care, TCCC Guidelines Change 17-02. J </a:t>
            </a:r>
            <a:r>
              <a:rPr lang="en-US" dirty="0" err="1"/>
              <a:t>Spe</a:t>
            </a:r>
            <a:r>
              <a:rPr lang="en-US" dirty="0"/>
              <a:t> Op Med. 2018; 18: 19-35.</a:t>
            </a:r>
          </a:p>
          <a:p>
            <a:endParaRPr lang="en-US" sz="800" dirty="0"/>
          </a:p>
          <a:p>
            <a:r>
              <a:rPr lang="en-US" sz="1050" i="1" dirty="0"/>
              <a:t>*</a:t>
            </a:r>
            <a:r>
              <a:rPr lang="en-US" sz="1000" i="1" dirty="0"/>
              <a:t>The aforementioned publication references ninety-six additional papers worthy of careful review. </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130599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765175"/>
            <a:ext cx="3652838" cy="2054225"/>
          </a:xfrm>
        </p:spPr>
      </p:sp>
      <p:sp>
        <p:nvSpPr>
          <p:cNvPr id="3" name="Notes Placeholder 2"/>
          <p:cNvSpPr>
            <a:spLocks noGrp="1"/>
          </p:cNvSpPr>
          <p:nvPr>
            <p:ph type="body" idx="1"/>
          </p:nvPr>
        </p:nvSpPr>
        <p:spPr>
          <a:xfrm>
            <a:off x="566036" y="3022280"/>
            <a:ext cx="5486400" cy="5345543"/>
          </a:xfrm>
        </p:spPr>
        <p:txBody>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are nine Key Facets to thoracic decompression in the Tactical Combat Care Guidelines Change 17-02 that should be considered: </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Slide numbers correspond to Lateral Insertion Program</a:t>
            </a:r>
            <a:endPar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400" dirty="0">
              <a:latin typeface="Times New Roman" panose="02020603050405020304" pitchFamily="18" charset="0"/>
              <a:ea typeface="Times New Roman" panose="02020603050405020304" pitchFamily="18" charset="0"/>
            </a:endParaRPr>
          </a:p>
          <a:p>
            <a:r>
              <a:rPr lang="en-US" sz="300"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Continuation of aggressive approach to suspecting and treating tension pneumothorax.</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is discussion and some evidence that unwarranted needle decompressions have presented complications. While this is a valid concern, failure to recognize and treat tension pneumothorax remains a lethal reality.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SPEAR™ training materials list documented indications for thoracic decompression.</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Emphasis of bilateral decompression in traumatic arrest.</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 See slide #13.</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Failure to completely address ALL possible causes of traumatic arrest continues to present as a lethal concern.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See slides #13 &amp; 32.</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Adds 10 Gauge.</a:t>
            </a:r>
            <a:r>
              <a:rPr lang="en-US" sz="105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Length indicated in guidelines differs from the S P E A R™.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Key points are found within the notes on slides #5 which offer details and specific clinical rationale for SPEAR™ length.</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Designates either Lateral or Anterior sites as acceptable for thoracic decompression.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SPEAR™ training materials [slides, video, and NAR recommended hands-on skills training] comprehensively review [right and left] lateral and anterior thoracic decompression sites.</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procedural elements. </a:t>
            </a:r>
            <a:r>
              <a:rPr lang="en-US" sz="105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SPEAR™ insertion differs significantly from that which is included within current TCCC guidelines and some institutions.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See SPEAR™ procedural insertion techniques,</a:t>
            </a: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for lateral and anterior sites, to obtain complete details and specific clinical rationale.</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Defines successful thoracic decompression.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SPEAR™ training materials identify key components of successful thoracic decompression. See slides # 15 &amp; 31.</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Recommends ONLY two needle decompressions be attempted before moving on to circulation.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See slides #13 &amp; 32.</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materials that recommend consideration of tension pneumothorax in presentations of shock.</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 See slide #13.</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finger thoracostomy when presentation warrants.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Provider has attempted two needle decompressions without success, and is authorized to perform procedure. See slides #32.</a:t>
            </a:r>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72882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for participating in the SPEAR™ decompression needle system orientation and training.</a:t>
            </a:r>
          </a:p>
          <a:p>
            <a:endParaRPr lang="en-US" dirty="0"/>
          </a:p>
          <a:p>
            <a:r>
              <a:rPr lang="en-US" dirty="0"/>
              <a:t>If you have any questions, concerns or would like additional information please contact:</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9797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917"/>
            <a:ext cx="5486400" cy="4295295"/>
          </a:xfrm>
        </p:spPr>
        <p:txBody>
          <a:bodyPr/>
          <a:lstStyle/>
          <a:p>
            <a:r>
              <a:rPr lang="en-US" b="1" dirty="0"/>
              <a:t>At the conclusion of this specifically developed SPEAR™ didactic, </a:t>
            </a:r>
            <a:r>
              <a:rPr lang="en-US" b="1" i="1" dirty="0"/>
              <a:t>and NAR recommended hands-on training program</a:t>
            </a:r>
            <a:r>
              <a:rPr lang="en-US" b="1" dirty="0"/>
              <a:t>, the clinical provider should be able to:</a:t>
            </a:r>
          </a:p>
          <a:p>
            <a:endParaRPr lang="en-US" sz="400" dirty="0"/>
          </a:p>
          <a:p>
            <a:pPr marL="971550" lvl="1" indent="-457200">
              <a:lnSpc>
                <a:spcPct val="100000"/>
              </a:lnSpc>
              <a:buFont typeface="+mj-lt"/>
              <a:buAutoNum type="arabicPeriod"/>
            </a:pPr>
            <a:r>
              <a:rPr lang="en-US" dirty="0"/>
              <a:t>Identify the </a:t>
            </a:r>
            <a:r>
              <a:rPr lang="en-US" sz="1400" i="1" dirty="0">
                <a:latin typeface="Impact" panose="020B0806030902050204" pitchFamily="34" charset="0"/>
              </a:rPr>
              <a:t>SPEAR</a:t>
            </a:r>
            <a:r>
              <a:rPr lang="en-US" sz="700" i="1" dirty="0">
                <a:latin typeface="Impact" panose="020B0806030902050204" pitchFamily="34" charset="0"/>
              </a:rPr>
              <a:t>™</a:t>
            </a:r>
            <a:r>
              <a:rPr lang="en-US" sz="600" b="1" dirty="0"/>
              <a:t> </a:t>
            </a:r>
            <a:r>
              <a:rPr lang="en-US" sz="700" b="1" dirty="0"/>
              <a:t>  </a:t>
            </a:r>
            <a:r>
              <a:rPr lang="en-US" b="1" dirty="0">
                <a:solidFill>
                  <a:srgbClr val="002060"/>
                </a:solidFill>
              </a:rPr>
              <a:t>components</a:t>
            </a:r>
            <a:r>
              <a:rPr lang="en-US" dirty="0"/>
              <a:t> and </a:t>
            </a:r>
            <a:r>
              <a:rPr lang="en-US" b="1" dirty="0">
                <a:solidFill>
                  <a:srgbClr val="002060"/>
                </a:solidFill>
              </a:rPr>
              <a:t>function.</a:t>
            </a:r>
            <a:endParaRPr lang="en-US" dirty="0">
              <a:solidFill>
                <a:srgbClr val="002060"/>
              </a:solidFill>
            </a:endParaRPr>
          </a:p>
          <a:p>
            <a:pPr marL="971550" lvl="1" indent="-457200">
              <a:lnSpc>
                <a:spcPct val="100000"/>
              </a:lnSpc>
              <a:buFont typeface="+mj-lt"/>
              <a:buAutoNum type="arabicPeriod"/>
            </a:pPr>
            <a:r>
              <a:rPr lang="en-US" dirty="0"/>
              <a:t>List the </a:t>
            </a:r>
            <a:r>
              <a:rPr lang="en-US" b="1" dirty="0">
                <a:solidFill>
                  <a:srgbClr val="009900"/>
                </a:solidFill>
              </a:rPr>
              <a:t>indications</a:t>
            </a:r>
            <a:r>
              <a:rPr lang="en-US" dirty="0"/>
              <a:t>, </a:t>
            </a:r>
            <a:r>
              <a:rPr lang="en-US" b="1" dirty="0">
                <a:solidFill>
                  <a:srgbClr val="C00000"/>
                </a:solidFill>
              </a:rPr>
              <a:t>contraindications</a:t>
            </a:r>
            <a:r>
              <a:rPr lang="en-US" dirty="0"/>
              <a:t>, and expected </a:t>
            </a:r>
            <a:r>
              <a:rPr lang="en-US" b="1" dirty="0">
                <a:solidFill>
                  <a:srgbClr val="002060"/>
                </a:solidFill>
              </a:rPr>
              <a:t>therapeutic benefits</a:t>
            </a:r>
            <a:r>
              <a:rPr lang="en-US" dirty="0"/>
              <a:t> of thoracic decompression.</a:t>
            </a:r>
          </a:p>
          <a:p>
            <a:pPr marL="971550" lvl="1" indent="-457200">
              <a:lnSpc>
                <a:spcPct val="100000"/>
              </a:lnSpc>
              <a:buFont typeface="+mj-lt"/>
              <a:buAutoNum type="arabicPeriod"/>
            </a:pPr>
            <a:r>
              <a:rPr lang="en-US" dirty="0"/>
              <a:t>Identify the (right and left)</a:t>
            </a:r>
            <a:r>
              <a:rPr lang="en-US" dirty="0">
                <a:effectLst>
                  <a:outerShdw blurRad="38100" dist="38100" dir="2700000" algn="tl">
                    <a:srgbClr val="000000">
                      <a:alpha val="43137"/>
                    </a:srgbClr>
                  </a:outerShdw>
                </a:effectLst>
              </a:rPr>
              <a:t> </a:t>
            </a:r>
            <a:r>
              <a:rPr lang="en-US" b="1" dirty="0"/>
              <a:t>lateral landmarks</a:t>
            </a:r>
            <a:r>
              <a:rPr lang="en-US" dirty="0"/>
              <a:t> for thoracic decompression.</a:t>
            </a:r>
          </a:p>
          <a:p>
            <a:pPr marL="971550" lvl="1" indent="-457200">
              <a:buFont typeface="+mj-lt"/>
              <a:buAutoNum type="arabicPeriod"/>
            </a:pPr>
            <a:r>
              <a:rPr lang="en-US" dirty="0">
                <a:solidFill>
                  <a:schemeClr val="bg1">
                    <a:lumMod val="75000"/>
                  </a:schemeClr>
                </a:solidFill>
              </a:rPr>
              <a:t>Identify</a:t>
            </a:r>
            <a:r>
              <a:rPr lang="en-US" b="1" dirty="0">
                <a:solidFill>
                  <a:schemeClr val="bg1">
                    <a:lumMod val="75000"/>
                  </a:schemeClr>
                </a:solidFill>
                <a:effectLst>
                  <a:outerShdw blurRad="38100" dist="38100" dir="2700000" algn="tl">
                    <a:srgbClr val="000000">
                      <a:alpha val="43137"/>
                    </a:srgbClr>
                  </a:outerShdw>
                </a:effectLst>
              </a:rPr>
              <a:t> </a:t>
            </a:r>
            <a:r>
              <a:rPr lang="en-US" dirty="0">
                <a:solidFill>
                  <a:schemeClr val="bg1">
                    <a:lumMod val="75000"/>
                  </a:schemeClr>
                </a:solidFill>
              </a:rPr>
              <a:t>the (right and left)</a:t>
            </a:r>
            <a:r>
              <a:rPr lang="en-US" dirty="0">
                <a:solidFill>
                  <a:schemeClr val="bg1">
                    <a:lumMod val="75000"/>
                  </a:schemeClr>
                </a:solidFill>
                <a:effectLst>
                  <a:outerShdw blurRad="38100" dist="38100" dir="2700000" algn="tl">
                    <a:srgbClr val="000000">
                      <a:alpha val="43137"/>
                    </a:srgbClr>
                  </a:outerShdw>
                </a:effectLst>
              </a:rPr>
              <a:t> </a:t>
            </a:r>
            <a:r>
              <a:rPr lang="en-US" b="1" dirty="0">
                <a:solidFill>
                  <a:schemeClr val="bg1">
                    <a:lumMod val="75000"/>
                  </a:schemeClr>
                </a:solidFill>
              </a:rPr>
              <a:t>anterior landmarks</a:t>
            </a:r>
            <a:r>
              <a:rPr lang="en-US" dirty="0">
                <a:solidFill>
                  <a:schemeClr val="bg1">
                    <a:lumMod val="75000"/>
                  </a:schemeClr>
                </a:solidFill>
                <a:effectLst>
                  <a:outerShdw blurRad="38100" dist="38100" dir="2700000" algn="tl">
                    <a:srgbClr val="000000">
                      <a:alpha val="43137"/>
                    </a:srgbClr>
                  </a:outerShdw>
                </a:effectLst>
              </a:rPr>
              <a:t> </a:t>
            </a:r>
            <a:r>
              <a:rPr lang="en-US" dirty="0">
                <a:solidFill>
                  <a:schemeClr val="bg1">
                    <a:lumMod val="75000"/>
                  </a:schemeClr>
                </a:solidFill>
              </a:rPr>
              <a:t>for</a:t>
            </a:r>
            <a:r>
              <a:rPr lang="en-US" dirty="0">
                <a:solidFill>
                  <a:schemeClr val="bg1">
                    <a:lumMod val="75000"/>
                  </a:schemeClr>
                </a:solidFill>
                <a:effectLst>
                  <a:outerShdw blurRad="38100" dist="38100" dir="2700000" algn="tl">
                    <a:srgbClr val="000000">
                      <a:alpha val="43137"/>
                    </a:srgbClr>
                  </a:outerShdw>
                </a:effectLst>
              </a:rPr>
              <a:t> </a:t>
            </a:r>
            <a:r>
              <a:rPr lang="en-US" dirty="0">
                <a:solidFill>
                  <a:schemeClr val="bg1">
                    <a:lumMod val="75000"/>
                  </a:schemeClr>
                </a:solidFill>
              </a:rPr>
              <a:t>thoracic decompression. </a:t>
            </a:r>
            <a:r>
              <a:rPr lang="en-US" dirty="0">
                <a:solidFill>
                  <a:prstClr val="white">
                    <a:lumMod val="50000"/>
                  </a:prstClr>
                </a:solidFill>
              </a:rPr>
              <a:t>Objective is GRAY on this slide because it will be covered in anterior insertion program. Suggestion – review and become competent with both insertion locations.</a:t>
            </a:r>
            <a:endParaRPr lang="en-US" dirty="0"/>
          </a:p>
          <a:p>
            <a:pPr marL="971550" lvl="1" indent="-457200">
              <a:lnSpc>
                <a:spcPct val="100000"/>
              </a:lnSpc>
              <a:buFont typeface="+mj-lt"/>
              <a:buAutoNum type="arabicPeriod"/>
            </a:pPr>
            <a:r>
              <a:rPr lang="en-US" dirty="0"/>
              <a:t>List the indications (signs and symptoms) of </a:t>
            </a:r>
            <a:r>
              <a:rPr lang="en-US" b="1" dirty="0">
                <a:solidFill>
                  <a:srgbClr val="002060"/>
                </a:solidFill>
              </a:rPr>
              <a:t>successful</a:t>
            </a:r>
            <a:r>
              <a:rPr lang="en-US" b="1" dirty="0">
                <a:solidFill>
                  <a:srgbClr val="002060"/>
                </a:solidFill>
                <a:effectLst>
                  <a:outerShdw blurRad="38100" dist="38100" dir="2700000" algn="tl">
                    <a:srgbClr val="000000">
                      <a:alpha val="43137"/>
                    </a:srgbClr>
                  </a:outerShdw>
                </a:effectLst>
              </a:rPr>
              <a:t> </a:t>
            </a:r>
            <a:r>
              <a:rPr lang="en-US" b="1" dirty="0">
                <a:solidFill>
                  <a:srgbClr val="002060"/>
                </a:solidFill>
              </a:rPr>
              <a:t>thoracic decompression.</a:t>
            </a:r>
          </a:p>
          <a:p>
            <a:pPr marL="971550" lvl="1" indent="-457200">
              <a:lnSpc>
                <a:spcPct val="100000"/>
              </a:lnSpc>
              <a:buFont typeface="+mj-lt"/>
              <a:buAutoNum type="arabicPeriod"/>
            </a:pPr>
            <a:r>
              <a:rPr lang="en-US" dirty="0"/>
              <a:t>Define the </a:t>
            </a:r>
            <a:r>
              <a:rPr lang="en-US" b="1" dirty="0">
                <a:solidFill>
                  <a:srgbClr val="FF9900"/>
                </a:solidFill>
              </a:rPr>
              <a:t>potential complications </a:t>
            </a:r>
            <a:r>
              <a:rPr lang="en-US" dirty="0"/>
              <a:t>of an improperly performed thoracic decompression procedure</a:t>
            </a:r>
            <a:r>
              <a:rPr lang="en-US" sz="1400" dirty="0"/>
              <a:t>.</a:t>
            </a:r>
          </a:p>
          <a:p>
            <a:pPr marL="971550" lvl="1" indent="-457200">
              <a:buFont typeface="+mj-lt"/>
              <a:buAutoNum type="arabicPeriod"/>
            </a:pPr>
            <a:r>
              <a:rPr lang="en-US" dirty="0"/>
              <a:t>Discuss current scientific evidence as it relates to thoracic decompression.</a:t>
            </a:r>
          </a:p>
          <a:p>
            <a:pPr marL="57150"/>
            <a:endParaRPr lang="en-US" sz="400" dirty="0"/>
          </a:p>
          <a:p>
            <a:pPr marL="57150"/>
            <a:r>
              <a:rPr lang="en-US" dirty="0"/>
              <a:t>At the completion of clinical training consider offering both a written and skills competency evaluation. </a:t>
            </a:r>
          </a:p>
          <a:p>
            <a:pPr marL="57150"/>
            <a:endParaRPr lang="en-US" b="1" dirty="0"/>
          </a:p>
          <a:p>
            <a:pPr marL="57150"/>
            <a:endParaRPr lang="en-US" sz="2000"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2275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588963"/>
            <a:ext cx="3060700" cy="1722437"/>
          </a:xfrm>
        </p:spPr>
      </p:sp>
      <p:sp>
        <p:nvSpPr>
          <p:cNvPr id="3" name="Notes Placeholder 2"/>
          <p:cNvSpPr>
            <a:spLocks noGrp="1"/>
          </p:cNvSpPr>
          <p:nvPr>
            <p:ph type="body" idx="1"/>
          </p:nvPr>
        </p:nvSpPr>
        <p:spPr>
          <a:xfrm>
            <a:off x="561975" y="2452748"/>
            <a:ext cx="5734049" cy="5999956"/>
          </a:xfrm>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SPEAR™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i="1" dirty="0">
                <a:latin typeface="Calibri" panose="020F0502020204030204" pitchFamily="34" charset="0"/>
                <a:ea typeface="Calibri" panose="020F0502020204030204" pitchFamily="34" charset="0"/>
                <a:cs typeface="Times New Roman" panose="02020603050405020304" pitchFamily="18" charset="0"/>
              </a:rPr>
              <a:t>Simplified Pneumothorax Emergency Air Release</a:t>
            </a:r>
            <a:r>
              <a:rPr lang="en-US" dirty="0">
                <a:latin typeface="Calibri" panose="020F0502020204030204" pitchFamily="34" charset="0"/>
                <a:ea typeface="Calibri" panose="020F0502020204030204" pitchFamily="34" charset="0"/>
                <a:cs typeface="Times New Roman" panose="02020603050405020304" pitchFamily="18" charset="0"/>
              </a:rPr>
              <a:t>) decompression needle system and training materials</a:t>
            </a:r>
            <a:r>
              <a:rPr lang="en-US" dirty="0">
                <a:latin typeface="Times New Roman" panose="02020603050405020304" pitchFamily="18" charset="0"/>
                <a:ea typeface="Calibri" panose="020F0502020204030204" pitchFamily="34" charset="0"/>
              </a:rPr>
              <a:t> </a:t>
            </a:r>
            <a:r>
              <a:rPr lang="en-US" u="sng" dirty="0">
                <a:latin typeface="Calibri" panose="020F0502020204030204" pitchFamily="34" charset="0"/>
                <a:ea typeface="Calibri" panose="020F0502020204030204" pitchFamily="34" charset="0"/>
                <a:cs typeface="Times New Roman" panose="02020603050405020304" pitchFamily="18" charset="0"/>
              </a:rPr>
              <a:t>meet and exceed</a:t>
            </a:r>
            <a:r>
              <a:rPr lang="en-US" dirty="0">
                <a:latin typeface="Calibri" panose="020F0502020204030204" pitchFamily="34" charset="0"/>
                <a:ea typeface="Calibri" panose="020F0502020204030204" pitchFamily="34" charset="0"/>
                <a:cs typeface="Times New Roman" panose="02020603050405020304" pitchFamily="18" charset="0"/>
              </a:rPr>
              <a:t> 11 April 18 TCCC Guidelines Change 17-02”. </a:t>
            </a:r>
          </a:p>
          <a:p>
            <a:endParaRPr lang="en-US" sz="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a:t>
            </a:r>
            <a:r>
              <a:rPr lang="en-US" b="1" dirty="0">
                <a:latin typeface="Calibri" panose="020F0502020204030204" pitchFamily="34" charset="0"/>
                <a:ea typeface="Calibri" panose="020F0502020204030204" pitchFamily="34" charset="0"/>
                <a:cs typeface="Times New Roman" panose="02020603050405020304" pitchFamily="18" charset="0"/>
              </a:rPr>
              <a:t> SPEAR™ is 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robustly packaged complete assembly</a:t>
            </a:r>
            <a:r>
              <a:rPr lang="en-US" dirty="0">
                <a:latin typeface="Calibri" panose="020F0502020204030204" pitchFamily="34" charset="0"/>
                <a:ea typeface="Calibri" panose="020F0502020204030204" pitchFamily="34" charset="0"/>
                <a:cs typeface="Times New Roman" panose="02020603050405020304" pitchFamily="18" charset="0"/>
              </a:rPr>
              <a:t> created to address documented failures and current management challenges in the field and critical care settings.</a:t>
            </a:r>
          </a:p>
          <a:p>
            <a:endParaRPr lang="en-US" sz="400" dirty="0">
              <a:latin typeface="Calibri" panose="020F0502020204030204" pitchFamily="34" charset="0"/>
              <a:ea typeface="Times New Roman" panose="02020603050405020304" pitchFamily="18"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Length: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3.75 inches. KEY Point: </a:t>
            </a:r>
            <a:r>
              <a:rPr lang="en-US" dirty="0">
                <a:latin typeface="Calibri" panose="020F0502020204030204" pitchFamily="34" charset="0"/>
                <a:ea typeface="Calibri" panose="020F0502020204030204" pitchFamily="34" charset="0"/>
                <a:cs typeface="Times New Roman" panose="02020603050405020304" pitchFamily="18" charset="0"/>
              </a:rPr>
              <a:t>Specific research (of both civilian and military patients) notes that the 3.75 inch length will </a:t>
            </a:r>
            <a:r>
              <a:rPr lang="en-US" b="1" dirty="0">
                <a:latin typeface="Calibri" panose="020F0502020204030204" pitchFamily="34" charset="0"/>
                <a:ea typeface="Calibri" panose="020F0502020204030204" pitchFamily="34" charset="0"/>
                <a:cs typeface="Times New Roman" panose="02020603050405020304" pitchFamily="18" charset="0"/>
              </a:rPr>
              <a:t>improve thoracic decompression and chest injury management success rates</a:t>
            </a:r>
            <a:r>
              <a:rPr lang="en-US" dirty="0">
                <a:latin typeface="Calibri" panose="020F0502020204030204" pitchFamily="34" charset="0"/>
                <a:ea typeface="Calibri" panose="020F0502020204030204" pitchFamily="34" charset="0"/>
                <a:cs typeface="Times New Roman" panose="02020603050405020304" pitchFamily="18" charset="0"/>
              </a:rPr>
              <a:t> (*based on an average 2.1 inches of </a:t>
            </a:r>
            <a:r>
              <a:rPr lang="en-US" b="1" dirty="0">
                <a:latin typeface="Calibri" panose="020F0502020204030204" pitchFamily="34" charset="0"/>
                <a:ea typeface="Calibri" panose="020F0502020204030204" pitchFamily="34" charset="0"/>
                <a:cs typeface="Times New Roman" panose="02020603050405020304" pitchFamily="18" charset="0"/>
              </a:rPr>
              <a:t>skin to rib</a:t>
            </a:r>
            <a:r>
              <a:rPr lang="en-US" dirty="0">
                <a:latin typeface="Calibri" panose="020F0502020204030204" pitchFamily="34" charset="0"/>
                <a:ea typeface="Calibri" panose="020F0502020204030204" pitchFamily="34" charset="0"/>
                <a:cs typeface="Times New Roman" panose="02020603050405020304" pitchFamily="18" charset="0"/>
              </a:rPr>
              <a:t> depth AND an additional average of 0.5 inches of </a:t>
            </a:r>
            <a:r>
              <a:rPr lang="en-US" b="1" dirty="0">
                <a:latin typeface="Calibri" panose="020F0502020204030204" pitchFamily="34" charset="0"/>
                <a:ea typeface="Calibri" panose="020F0502020204030204" pitchFamily="34" charset="0"/>
                <a:cs typeface="Times New Roman" panose="02020603050405020304" pitchFamily="18" charset="0"/>
              </a:rPr>
              <a:t>rib to pleura </a:t>
            </a:r>
            <a:r>
              <a:rPr lang="en-US" dirty="0">
                <a:latin typeface="Calibri" panose="020F0502020204030204" pitchFamily="34" charset="0"/>
                <a:ea typeface="Calibri" panose="020F0502020204030204" pitchFamily="34" charset="0"/>
                <a:cs typeface="Times New Roman" panose="02020603050405020304" pitchFamily="18" charset="0"/>
              </a:rPr>
              <a:t>depth). </a:t>
            </a:r>
          </a:p>
          <a:p>
            <a:endParaRPr lang="en-US" sz="400" b="1"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Size: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10ga</a:t>
            </a:r>
            <a:r>
              <a:rPr lang="en-US" dirty="0">
                <a:latin typeface="Calibri" panose="020F0502020204030204" pitchFamily="34" charset="0"/>
                <a:ea typeface="Calibri" panose="020F0502020204030204" pitchFamily="34" charset="0"/>
                <a:cs typeface="Times New Roman" panose="02020603050405020304" pitchFamily="18" charset="0"/>
              </a:rPr>
              <a:t> (10 French) </a:t>
            </a:r>
            <a:r>
              <a:rPr lang="en-US" b="1" dirty="0">
                <a:latin typeface="Calibri" panose="020F0502020204030204" pitchFamily="34" charset="0"/>
                <a:ea typeface="Calibri" panose="020F0502020204030204" pitchFamily="34" charset="0"/>
                <a:cs typeface="Times New Roman" panose="02020603050405020304" pitchFamily="18" charset="0"/>
              </a:rPr>
              <a:t>catheter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with distal fenestrations</a:t>
            </a:r>
            <a:r>
              <a:rPr lang="en-US" dirty="0">
                <a:latin typeface="Calibri" panose="020F0502020204030204" pitchFamily="34" charset="0"/>
                <a:ea typeface="Calibri" panose="020F0502020204030204" pitchFamily="34" charset="0"/>
                <a:cs typeface="Times New Roman" panose="02020603050405020304" pitchFamily="18" charset="0"/>
              </a:rPr>
              <a:t> (holes) </a:t>
            </a:r>
            <a:r>
              <a:rPr lang="en-US" b="1" dirty="0">
                <a:latin typeface="Calibri" panose="020F0502020204030204" pitchFamily="34" charset="0"/>
                <a:ea typeface="Calibri" panose="020F0502020204030204" pitchFamily="34" charset="0"/>
                <a:cs typeface="Times New Roman" panose="02020603050405020304" pitchFamily="18" charset="0"/>
              </a:rPr>
              <a:t>and soft distal tip</a:t>
            </a:r>
            <a:r>
              <a:rPr lang="en-US" dirty="0">
                <a:latin typeface="Calibri" panose="020F0502020204030204" pitchFamily="34" charset="0"/>
                <a:ea typeface="Calibri" panose="020F0502020204030204" pitchFamily="34" charset="0"/>
                <a:cs typeface="Times New Roman" panose="02020603050405020304" pitchFamily="18" charset="0"/>
              </a:rPr>
              <a:t>. The fenestrations provide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 314% increase in air outflow</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when compared to a 14ga catheter</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 a 74% increase in air outflow over a non-fenestrated 10ga. The catheter’s soft tip has been shown to lessen the likelihood of inadvertent penetration, or injury to the visceral pleura. </a:t>
            </a:r>
            <a:r>
              <a:rPr lang="en-US" b="1" dirty="0">
                <a:latin typeface="Calibri" panose="020F0502020204030204" pitchFamily="34" charset="0"/>
                <a:ea typeface="Calibri" panose="020F0502020204030204" pitchFamily="34" charset="0"/>
                <a:cs typeface="Times New Roman" panose="02020603050405020304" pitchFamily="18" charset="0"/>
              </a:rPr>
              <a:t>IMPORTANT POINT: SPEAR™ catheter walls </a:t>
            </a:r>
            <a:r>
              <a:rPr lang="en-US" dirty="0">
                <a:latin typeface="Calibri" panose="020F0502020204030204" pitchFamily="34" charset="0"/>
                <a:ea typeface="Calibri" panose="020F0502020204030204" pitchFamily="34" charset="0"/>
                <a:cs typeface="Times New Roman" panose="02020603050405020304" pitchFamily="18" charset="0"/>
              </a:rPr>
              <a:t>(external and internal lumen combined) </a:t>
            </a:r>
            <a:r>
              <a:rPr lang="en-US" b="1" dirty="0">
                <a:latin typeface="Calibri" panose="020F0502020204030204" pitchFamily="34" charset="0"/>
                <a:ea typeface="Calibri" panose="020F0502020204030204" pitchFamily="34" charset="0"/>
                <a:cs typeface="Times New Roman" panose="02020603050405020304" pitchFamily="18" charset="0"/>
              </a:rPr>
              <a:t>have been shown to remain patent </a:t>
            </a:r>
            <a:r>
              <a:rPr lang="en-US" dirty="0">
                <a:latin typeface="Calibri" panose="020F0502020204030204" pitchFamily="34" charset="0"/>
                <a:ea typeface="Calibri" panose="020F0502020204030204" pitchFamily="34" charset="0"/>
                <a:cs typeface="Times New Roman" panose="02020603050405020304" pitchFamily="18" charset="0"/>
              </a:rPr>
              <a:t>(open) </a:t>
            </a:r>
            <a:r>
              <a:rPr lang="en-US" b="1" dirty="0">
                <a:latin typeface="Calibri" panose="020F0502020204030204" pitchFamily="34" charset="0"/>
                <a:ea typeface="Calibri" panose="020F0502020204030204" pitchFamily="34" charset="0"/>
                <a:cs typeface="Times New Roman" panose="02020603050405020304" pitchFamily="18" charset="0"/>
              </a:rPr>
              <a:t>during routine usage. Catheter length has been shown to remain in position</a:t>
            </a:r>
            <a:r>
              <a:rPr lang="en-US" dirty="0">
                <a:latin typeface="Calibri" panose="020F0502020204030204" pitchFamily="34" charset="0"/>
                <a:ea typeface="Calibri" panose="020F0502020204030204" pitchFamily="34" charset="0"/>
                <a:cs typeface="Times New Roman" panose="02020603050405020304" pitchFamily="18" charset="0"/>
              </a:rPr>
              <a:t> (on both larger and smaller adult patients) </a:t>
            </a:r>
            <a:r>
              <a:rPr lang="en-US" b="1" dirty="0">
                <a:latin typeface="Calibri" panose="020F0502020204030204" pitchFamily="34" charset="0"/>
                <a:ea typeface="Calibri" panose="020F0502020204030204" pitchFamily="34" charset="0"/>
                <a:cs typeface="Times New Roman" panose="02020603050405020304" pitchFamily="18" charset="0"/>
              </a:rPr>
              <a:t>during treatment and transport</a:t>
            </a:r>
            <a:r>
              <a:rPr lang="en-US" dirty="0">
                <a:latin typeface="Calibri" panose="020F0502020204030204" pitchFamily="34" charset="0"/>
                <a:ea typeface="Calibri" panose="020F0502020204030204" pitchFamily="34" charset="0"/>
                <a:cs typeface="Times New Roman" panose="02020603050405020304" pitchFamily="18" charset="0"/>
              </a:rPr>
              <a:t> (movement).</a:t>
            </a:r>
          </a:p>
          <a:p>
            <a:r>
              <a:rPr lang="en-US" sz="400"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Calibri" panose="020F0502020204030204" pitchFamily="34" charset="0"/>
                <a:cs typeface="Times New Roman" panose="02020603050405020304" pitchFamily="18" charset="0"/>
              </a:rPr>
              <a:t>Needle tip has been modified</a:t>
            </a:r>
            <a:r>
              <a:rPr lang="en-US" dirty="0">
                <a:latin typeface="Calibri" panose="020F0502020204030204" pitchFamily="34" charset="0"/>
                <a:ea typeface="Calibri" panose="020F0502020204030204" pitchFamily="34" charset="0"/>
                <a:cs typeface="Times New Roman" panose="02020603050405020304" pitchFamily="18" charset="0"/>
              </a:rPr>
              <a:t> (to a bi-beveled cutting blade with an adjusted angle of entry) to improve penetration through varying types of tissue. This modification offers clinicians enhanced entry control (which prevents “explosive entry” and penetration failure, thus improving patient safety). The catheter has been designed with NVG-friendly </a:t>
            </a:r>
            <a:r>
              <a:rPr lang="en-US" b="1" dirty="0">
                <a:latin typeface="Calibri" panose="020F0502020204030204" pitchFamily="34" charset="0"/>
                <a:ea typeface="Calibri" panose="020F0502020204030204" pitchFamily="34" charset="0"/>
                <a:cs typeface="Times New Roman" panose="02020603050405020304" pitchFamily="18" charset="0"/>
              </a:rPr>
              <a:t>centimeter markings </a:t>
            </a:r>
            <a:r>
              <a:rPr lang="en-US" dirty="0">
                <a:latin typeface="Calibri" panose="020F0502020204030204" pitchFamily="34" charset="0"/>
                <a:ea typeface="Calibri" panose="020F0502020204030204" pitchFamily="34" charset="0"/>
                <a:cs typeface="Times New Roman" panose="02020603050405020304" pitchFamily="18" charset="0"/>
              </a:rPr>
              <a:t>along its length for </a:t>
            </a:r>
            <a:r>
              <a:rPr lang="en-US" b="1" dirty="0">
                <a:latin typeface="Calibri" panose="020F0502020204030204" pitchFamily="34" charset="0"/>
                <a:ea typeface="Calibri" panose="020F0502020204030204" pitchFamily="34" charset="0"/>
                <a:cs typeface="Times New Roman" panose="02020603050405020304" pitchFamily="18" charset="0"/>
              </a:rPr>
              <a:t>precise depth control </a:t>
            </a:r>
            <a:r>
              <a:rPr lang="en-US" dirty="0">
                <a:latin typeface="Calibri" panose="020F0502020204030204" pitchFamily="34" charset="0"/>
                <a:ea typeface="Calibri" panose="020F0502020204030204" pitchFamily="34" charset="0"/>
                <a:cs typeface="Times New Roman" panose="02020603050405020304" pitchFamily="18" charset="0"/>
              </a:rPr>
              <a:t>(a key factor to improve patient safety) </a:t>
            </a:r>
            <a:r>
              <a:rPr lang="en-US" b="1" dirty="0">
                <a:latin typeface="Calibri" panose="020F0502020204030204" pitchFamily="34" charset="0"/>
                <a:ea typeface="Calibri" panose="020F0502020204030204" pitchFamily="34" charset="0"/>
                <a:cs typeface="Times New Roman" panose="02020603050405020304" pitchFamily="18" charset="0"/>
              </a:rPr>
              <a:t>during placement</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sz="4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Needle and catheter are conjoined by a novel spin-lock </a:t>
            </a:r>
            <a:r>
              <a:rPr lang="en-US" dirty="0">
                <a:latin typeface="Calibri" panose="020F0502020204030204" pitchFamily="34" charset="0"/>
                <a:ea typeface="Calibri" panose="020F0502020204030204" pitchFamily="34" charset="0"/>
                <a:cs typeface="Times New Roman" panose="02020603050405020304" pitchFamily="18" charset="0"/>
              </a:rPr>
              <a:t>preventing, premature separation during SPEAR™ placement (a documented failure point in ALL other needle decompression systems). </a:t>
            </a:r>
          </a:p>
          <a:p>
            <a:endParaRPr lang="en-US" sz="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A </a:t>
            </a:r>
            <a:r>
              <a:rPr lang="en-US" b="1" dirty="0">
                <a:latin typeface="Calibri" panose="020F0502020204030204" pitchFamily="34" charset="0"/>
                <a:ea typeface="Calibri" panose="020F0502020204030204" pitchFamily="34" charset="0"/>
                <a:cs typeface="Times New Roman" panose="02020603050405020304" pitchFamily="18" charset="0"/>
              </a:rPr>
              <a:t>one-way valve </a:t>
            </a:r>
            <a:r>
              <a:rPr lang="en-US" dirty="0">
                <a:latin typeface="Calibri" panose="020F0502020204030204" pitchFamily="34" charset="0"/>
                <a:ea typeface="Calibri" panose="020F0502020204030204" pitchFamily="34" charset="0"/>
                <a:cs typeface="Times New Roman" panose="02020603050405020304" pitchFamily="18" charset="0"/>
              </a:rPr>
              <a:t>is contained within this system and attached (via slip-tip) to the proximal end of the needle hub. This one-way valve is designed </a:t>
            </a:r>
            <a:r>
              <a:rPr lang="en-US" b="1" dirty="0">
                <a:latin typeface="Calibri" panose="020F0502020204030204" pitchFamily="34" charset="0"/>
                <a:ea typeface="Calibri" panose="020F0502020204030204" pitchFamily="34" charset="0"/>
                <a:cs typeface="Times New Roman" panose="02020603050405020304" pitchFamily="18" charset="0"/>
              </a:rPr>
              <a:t>for clinician directed attachment to the catheter </a:t>
            </a:r>
            <a:r>
              <a:rPr lang="en-US" dirty="0">
                <a:latin typeface="Calibri" panose="020F0502020204030204" pitchFamily="34" charset="0"/>
                <a:ea typeface="Calibri" panose="020F0502020204030204" pitchFamily="34" charset="0"/>
                <a:cs typeface="Times New Roman" panose="02020603050405020304" pitchFamily="18" charset="0"/>
              </a:rPr>
              <a:t>during patient treatment. The one-way valve may also be connected to a low volume suction system as needed. </a:t>
            </a:r>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680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SPEAR™ decompression needle system is packaged in a proven, robust hard-shell case, with an assurance seal indicating sterility and lot number. As with all medical devices, labeling provides additional information regarding device length and size, as well as contact information for North American Rescue®, LLC. </a:t>
            </a:r>
          </a:p>
          <a:p>
            <a:endParaRPr lang="en-US" dirty="0"/>
          </a:p>
          <a:p>
            <a:r>
              <a:rPr lang="en-US" dirty="0"/>
              <a:t>Instructions for use accompany EACH needle set and should be reviewed during training efforts and emergent usage when needed. </a:t>
            </a:r>
          </a:p>
          <a:p>
            <a:endParaRPr lang="en-US" dirty="0"/>
          </a:p>
          <a:p>
            <a:r>
              <a:rPr lang="en-US" b="1" dirty="0"/>
              <a:t>To open:</a:t>
            </a:r>
          </a:p>
          <a:p>
            <a:endParaRPr lang="en-US" dirty="0"/>
          </a:p>
          <a:p>
            <a:pPr marL="228600" indent="-228600">
              <a:buAutoNum type="arabicPeriod"/>
            </a:pPr>
            <a:r>
              <a:rPr lang="en-US" dirty="0"/>
              <a:t>Ensure integrity of safety seal</a:t>
            </a:r>
          </a:p>
          <a:p>
            <a:pPr marL="228600" indent="-228600">
              <a:buAutoNum type="arabicPeriod"/>
            </a:pPr>
            <a:r>
              <a:rPr lang="en-US" dirty="0"/>
              <a:t>“Twist off” red cap, breaking safety seal</a:t>
            </a:r>
          </a:p>
          <a:p>
            <a:pPr marL="228600" indent="-228600">
              <a:buAutoNum type="arabicPeriod"/>
            </a:pPr>
            <a:r>
              <a:rPr lang="en-US" dirty="0"/>
              <a:t>Remove red case cap, exposing SPEAR™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7246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from previous slide:</a:t>
            </a:r>
          </a:p>
          <a:p>
            <a:endParaRPr lang="en-US" dirty="0"/>
          </a:p>
          <a:p>
            <a:r>
              <a:rPr lang="en-US" dirty="0">
                <a:solidFill>
                  <a:schemeClr val="bg1">
                    <a:lumMod val="50000"/>
                  </a:schemeClr>
                </a:solidFill>
              </a:rPr>
              <a:t>The SPEAR™ decompression needle system is packaged in a proven robust hard-shell case with an assurance seal indicating sterility and Lot number. As with all medical devices, labeling provides additional information regarding device length and size as well as contact information for North American Rescue®, LLC. </a:t>
            </a:r>
          </a:p>
          <a:p>
            <a:endParaRPr lang="en-US" dirty="0">
              <a:solidFill>
                <a:schemeClr val="bg1">
                  <a:lumMod val="50000"/>
                </a:schemeClr>
              </a:solidFill>
            </a:endParaRPr>
          </a:p>
          <a:p>
            <a:r>
              <a:rPr lang="en-US" dirty="0">
                <a:solidFill>
                  <a:schemeClr val="bg1">
                    <a:lumMod val="50000"/>
                  </a:schemeClr>
                </a:solidFill>
              </a:rPr>
              <a:t>Instructions for use accompany EACH needle set and should be reviewed during training efforts and emergent usage when needed. </a:t>
            </a:r>
          </a:p>
          <a:p>
            <a:endParaRPr lang="en-US" dirty="0">
              <a:solidFill>
                <a:schemeClr val="bg1">
                  <a:lumMod val="50000"/>
                </a:schemeClr>
              </a:solidFill>
            </a:endParaRPr>
          </a:p>
          <a:p>
            <a:r>
              <a:rPr lang="en-US" b="1" dirty="0"/>
              <a:t>To open:</a:t>
            </a:r>
          </a:p>
          <a:p>
            <a:endParaRPr lang="en-US" dirty="0">
              <a:solidFill>
                <a:schemeClr val="bg1">
                  <a:lumMod val="50000"/>
                </a:schemeClr>
              </a:solidFill>
            </a:endParaRPr>
          </a:p>
          <a:p>
            <a:pPr marL="228600" indent="-228600">
              <a:buAutoNum type="arabicPeriod"/>
            </a:pPr>
            <a:r>
              <a:rPr lang="en-US" dirty="0">
                <a:solidFill>
                  <a:schemeClr val="bg1">
                    <a:lumMod val="50000"/>
                  </a:schemeClr>
                </a:solidFill>
              </a:rPr>
              <a:t>Ensure integrity of safety seal</a:t>
            </a:r>
          </a:p>
          <a:p>
            <a:pPr marL="228600" indent="-228600">
              <a:buAutoNum type="arabicPeriod"/>
            </a:pPr>
            <a:r>
              <a:rPr lang="en-US" dirty="0">
                <a:solidFill>
                  <a:schemeClr val="bg1">
                    <a:lumMod val="50000"/>
                  </a:schemeClr>
                </a:solidFill>
              </a:rPr>
              <a:t>“Twist off” red cap, breaking safety seal</a:t>
            </a:r>
          </a:p>
          <a:p>
            <a:pPr marL="228600" indent="-228600">
              <a:buAutoNum type="arabicPeriod"/>
            </a:pPr>
            <a:r>
              <a:rPr lang="en-US" dirty="0">
                <a:solidFill>
                  <a:schemeClr val="bg1">
                    <a:lumMod val="50000"/>
                  </a:schemeClr>
                </a:solidFill>
              </a:rPr>
              <a:t>Remove red case cap, exposing SPEAR™ </a:t>
            </a:r>
          </a:p>
          <a:p>
            <a:pPr marL="228600" indent="-228600">
              <a:buAutoNum type="arabicPeriod"/>
            </a:pPr>
            <a:r>
              <a:rPr lang="en-US" dirty="0"/>
              <a:t>Remove SPEAR® and inspect device prior to usage</a:t>
            </a:r>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4819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SPEAR™ decompression needle system has a purposefully designed Slip-Lock between the catheter and the needle hub. </a:t>
            </a:r>
            <a:r>
              <a:rPr lang="en-US" b="1" dirty="0"/>
              <a:t>The novel Spin-Lock is designed to prevent premature separation during insertion</a:t>
            </a:r>
            <a:r>
              <a:rPr lang="en-US" dirty="0"/>
              <a:t> (a documented insertion failure point).</a:t>
            </a:r>
          </a:p>
          <a:p>
            <a:endParaRPr lang="en-US" dirty="0"/>
          </a:p>
          <a:p>
            <a:r>
              <a:rPr lang="en-US" b="1" dirty="0"/>
              <a:t>Once proper insertion depth has been achieved (≤ 3 cm </a:t>
            </a:r>
            <a:r>
              <a:rPr lang="en-US" b="1" i="1" dirty="0"/>
              <a:t>or ≤ to 1.2 inches</a:t>
            </a:r>
            <a:r>
              <a:rPr lang="en-US" b="1" dirty="0"/>
              <a:t>), and SPEAR™ has been oriented toward the mid-clavicle, separation of needle and catheter can be easily accomplished with a ¼ turn disconnect (“twist off”) and release. </a:t>
            </a:r>
          </a:p>
          <a:p>
            <a:endParaRPr lang="en-US" dirty="0"/>
          </a:p>
          <a:p>
            <a:r>
              <a:rPr lang="en-US" dirty="0"/>
              <a:t>Catheter may then be threaded (guided) into position along parietal pleural wall for maximal therapeutic benefit.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1682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SPEAR™ </a:t>
            </a:r>
            <a:r>
              <a:rPr lang="en-US" b="1" dirty="0"/>
              <a:t>needle should be removed ONLY when the catheter has been threaded into position</a:t>
            </a:r>
            <a:r>
              <a:rPr lang="en-US" dirty="0"/>
              <a:t> (an established failure point for needle decompression).</a:t>
            </a:r>
          </a:p>
          <a:p>
            <a:endParaRPr lang="en-US" dirty="0"/>
          </a:p>
          <a:p>
            <a:r>
              <a:rPr lang="en-US" dirty="0"/>
              <a:t>Note that 10ga catheter has improved flexibility to promote continued relief of thoracic pressure during critical patient management.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94195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4253449" y="5362500"/>
            <a:ext cx="6018672" cy="430993"/>
          </a:xfrm>
          <a:prstGeom prst="rect">
            <a:avLst/>
          </a:prstGeom>
        </p:spPr>
        <p:txBody>
          <a:bodyPr lIns="0" rIns="0"/>
          <a:lstStyle>
            <a:lvl1pPr marL="0" indent="0" algn="r" rtl="0">
              <a:buNone/>
              <a:defRPr sz="2400">
                <a:solidFill>
                  <a:schemeClr val="bg1"/>
                </a:solidFill>
              </a:defRPr>
            </a:lvl1pPr>
          </a:lstStyle>
          <a:p>
            <a:pPr lvl="0"/>
            <a:r>
              <a:rPr lang="en-US" sz="3200" dirty="0"/>
              <a:t>Presentation Title</a:t>
            </a:r>
            <a:endParaRPr lang="en-US" dirty="0"/>
          </a:p>
        </p:txBody>
      </p:sp>
      <p:sp>
        <p:nvSpPr>
          <p:cNvPr id="8" name="Text Placeholder 3"/>
          <p:cNvSpPr>
            <a:spLocks noGrp="1"/>
          </p:cNvSpPr>
          <p:nvPr>
            <p:ph type="body" sz="quarter" idx="11" hasCustomPrompt="1"/>
          </p:nvPr>
        </p:nvSpPr>
        <p:spPr>
          <a:xfrm>
            <a:off x="5585821" y="5791482"/>
            <a:ext cx="4686300" cy="423689"/>
          </a:xfrm>
          <a:prstGeom prst="rect">
            <a:avLst/>
          </a:prstGeom>
        </p:spPr>
        <p:txBody>
          <a:bodyPr lIns="0" rIns="0"/>
          <a:lstStyle>
            <a:lvl1pPr marL="0" indent="0" algn="r" rtl="0">
              <a:buNone/>
              <a:defRPr sz="2400">
                <a:solidFill>
                  <a:schemeClr val="bg1"/>
                </a:solidFill>
              </a:defRPr>
            </a:lvl1pPr>
          </a:lstStyle>
          <a:p>
            <a:pPr lvl="0"/>
            <a:r>
              <a:rPr lang="en-US" sz="3200" dirty="0"/>
              <a:t>Date</a:t>
            </a:r>
            <a:endParaRPr lang="en-US" dirty="0"/>
          </a:p>
        </p:txBody>
      </p:sp>
      <p:sp>
        <p:nvSpPr>
          <p:cNvPr id="9" name="Slide Number Placeholder 5"/>
          <p:cNvSpPr>
            <a:spLocks noGrp="1"/>
          </p:cNvSpPr>
          <p:nvPr>
            <p:ph type="sldNum" sz="quarter" idx="4"/>
          </p:nvPr>
        </p:nvSpPr>
        <p:spPr>
          <a:xfrm>
            <a:off x="-1663543" y="172458"/>
            <a:ext cx="752221" cy="646716"/>
          </a:xfrm>
          <a:prstGeom prst="rect">
            <a:avLst/>
          </a:prstGeom>
          <a:solidFill>
            <a:srgbClr val="9E0B0F"/>
          </a:solidFill>
        </p:spPr>
        <p:txBody>
          <a:bodyPr vert="horz" wrap="squar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r>
              <a:rPr lang="en-US">
                <a:solidFill>
                  <a:prstClr val="white"/>
                </a:solidFill>
              </a:rPr>
              <a:t>R 158</a:t>
            </a:r>
          </a:p>
          <a:p>
            <a:pPr defTabSz="457177">
              <a:defRPr/>
            </a:pPr>
            <a:r>
              <a:rPr lang="en-US">
                <a:solidFill>
                  <a:prstClr val="white"/>
                </a:solidFill>
              </a:rPr>
              <a:t>G 11</a:t>
            </a:r>
          </a:p>
          <a:p>
            <a:pPr defTabSz="457177">
              <a:defRPr/>
            </a:pPr>
            <a:r>
              <a:rPr lang="en-US">
                <a:solidFill>
                  <a:prstClr val="white"/>
                </a:solidFill>
              </a:rPr>
              <a:t>B 15</a:t>
            </a:r>
            <a:endParaRPr lang="en-US" dirty="0">
              <a:solidFill>
                <a:prstClr val="white"/>
              </a:solidFill>
            </a:endParaRPr>
          </a:p>
        </p:txBody>
      </p:sp>
    </p:spTree>
    <p:extLst>
      <p:ext uri="{BB962C8B-B14F-4D97-AF65-F5344CB8AC3E}">
        <p14:creationId xmlns:p14="http://schemas.microsoft.com/office/powerpoint/2010/main" val="195514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Media Placeholder 3"/>
          <p:cNvSpPr>
            <a:spLocks noGrp="1"/>
          </p:cNvSpPr>
          <p:nvPr>
            <p:ph type="media" sz="quarter" idx="12" hasCustomPrompt="1"/>
          </p:nvPr>
        </p:nvSpPr>
        <p:spPr>
          <a:xfrm>
            <a:off x="1371600" y="1278734"/>
            <a:ext cx="9448800" cy="4300539"/>
          </a:xfrm>
          <a:prstGeom prst="rect">
            <a:avLst/>
          </a:prstGeom>
        </p:spPr>
        <p:txBody>
          <a:bodyPr/>
          <a:lstStyle>
            <a:lvl1pPr>
              <a:defRPr/>
            </a:lvl1pPr>
          </a:lstStyle>
          <a:p>
            <a:r>
              <a:rPr lang="en-US" dirty="0"/>
              <a:t>Video</a:t>
            </a:r>
          </a:p>
        </p:txBody>
      </p:sp>
      <p:sp>
        <p:nvSpPr>
          <p:cNvPr id="10"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2"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20520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1"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85942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imple text with NAR log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6023" y="1630910"/>
            <a:ext cx="3531703" cy="3546764"/>
          </a:xfrm>
          <a:prstGeom prst="rect">
            <a:avLst/>
          </a:prstGeom>
        </p:spPr>
      </p:pic>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4"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5"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6"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28038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 text left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31079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mple text bloc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0" y="1717199"/>
            <a:ext cx="10521176"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0" y="1238203"/>
            <a:ext cx="10521176"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54611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imple text 2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0" name="Text Placeholder 7"/>
          <p:cNvSpPr>
            <a:spLocks noGrp="1"/>
          </p:cNvSpPr>
          <p:nvPr>
            <p:ph type="body" sz="quarter" idx="14" hasCustomPrompt="1"/>
          </p:nvPr>
        </p:nvSpPr>
        <p:spPr>
          <a:xfrm>
            <a:off x="6428680"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21" name="Text Placeholder 7"/>
          <p:cNvSpPr>
            <a:spLocks noGrp="1"/>
          </p:cNvSpPr>
          <p:nvPr>
            <p:ph type="body" sz="quarter" idx="15" hasCustomPrompt="1"/>
          </p:nvPr>
        </p:nvSpPr>
        <p:spPr>
          <a:xfrm>
            <a:off x="6428680"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32399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 text with phot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Picture Placeholder 3"/>
          <p:cNvSpPr>
            <a:spLocks noGrp="1"/>
          </p:cNvSpPr>
          <p:nvPr>
            <p:ph type="pic" sz="quarter" idx="14"/>
          </p:nvPr>
        </p:nvSpPr>
        <p:spPr>
          <a:xfrm>
            <a:off x="6604000" y="1531197"/>
            <a:ext cx="4345517" cy="3801005"/>
          </a:xfrm>
          <a:prstGeom prst="rect">
            <a:avLst/>
          </a:prstGeom>
        </p:spPr>
        <p:txBody>
          <a:bodyPr/>
          <a:lstStyle/>
          <a:p>
            <a:endParaRPr lang="en-US"/>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9"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98022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solidFill>
                <a:prstClr val="black">
                  <a:tint val="75000"/>
                </a:prstClr>
              </a:solidFill>
            </a:endParaRPr>
          </a:p>
        </p:txBody>
      </p:sp>
      <p:sp>
        <p:nvSpPr>
          <p:cNvPr id="11" name="Text Placeholder 10"/>
          <p:cNvSpPr>
            <a:spLocks noGrp="1"/>
          </p:cNvSpPr>
          <p:nvPr>
            <p:ph type="body" sz="quarter" idx="12"/>
          </p:nvPr>
        </p:nvSpPr>
        <p:spPr>
          <a:xfrm>
            <a:off x="838207" y="1717199"/>
            <a:ext cx="10515601" cy="3801533"/>
          </a:xfrm>
          <a:prstGeom prst="rect">
            <a:avLst/>
          </a:prstGeom>
        </p:spPr>
        <p:txBody>
          <a:bodyPr/>
          <a:lstStyle>
            <a:lvl1pPr>
              <a:buClr>
                <a:schemeClr val="tx2"/>
              </a:buClr>
              <a:defRPr sz="2400"/>
            </a:lvl1pPr>
            <a:lvl2pPr>
              <a:buClr>
                <a:schemeClr val="tx2"/>
              </a:buClr>
              <a:defRPr sz="2400"/>
            </a:lvl2pPr>
            <a:lvl3pPr>
              <a:buClr>
                <a:schemeClr val="tx2"/>
              </a:buClr>
              <a:defRPr sz="2133"/>
            </a:lvl3pPr>
            <a:lvl4pPr>
              <a:buClr>
                <a:schemeClr val="tx2"/>
              </a:buClr>
              <a:defRPr sz="2133"/>
            </a:lvl4pPr>
            <a:lvl5pPr>
              <a:buClr>
                <a:schemeClr val="tx2"/>
              </a:buCl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5" name="Text Placeholder 7"/>
          <p:cNvSpPr>
            <a:spLocks noGrp="1"/>
          </p:cNvSpPr>
          <p:nvPr>
            <p:ph type="body" sz="quarter" idx="15" hasCustomPrompt="1"/>
          </p:nvPr>
        </p:nvSpPr>
        <p:spPr>
          <a:xfrm>
            <a:off x="838200" y="1239223"/>
            <a:ext cx="10515600"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87044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bar">
    <p:spTree>
      <p:nvGrpSpPr>
        <p:cNvPr id="1" name=""/>
        <p:cNvGrpSpPr/>
        <p:nvPr/>
      </p:nvGrpSpPr>
      <p:grpSpPr>
        <a:xfrm>
          <a:off x="0" y="0"/>
          <a:ext cx="0" cy="0"/>
          <a:chOff x="0" y="0"/>
          <a:chExt cx="0" cy="0"/>
        </a:xfrm>
      </p:grpSpPr>
      <p:sp>
        <p:nvSpPr>
          <p:cNvPr id="5" name="Rectangle 4"/>
          <p:cNvSpPr/>
          <p:nvPr userDrawn="1"/>
        </p:nvSpPr>
        <p:spPr>
          <a:xfrm>
            <a:off x="422828" y="1238204"/>
            <a:ext cx="246289" cy="4280529"/>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EXTERNAL</a:t>
            </a:r>
          </a:p>
        </p:txBody>
      </p:sp>
      <p:sp>
        <p:nvSpPr>
          <p:cNvPr id="7" name="Footer Placeholder 6"/>
          <p:cNvSpPr>
            <a:spLocks noGrp="1"/>
          </p:cNvSpPr>
          <p:nvPr>
            <p:ph type="ftr" sz="quarter" idx="10"/>
          </p:nvPr>
        </p:nvSpPr>
        <p:spPr/>
        <p:txBody>
          <a:bodyPr/>
          <a:lstStyle/>
          <a:p>
            <a:endParaRPr lang="en-US">
              <a:solidFill>
                <a:prstClr val="black">
                  <a:tint val="75000"/>
                </a:prstClr>
              </a:solidFill>
            </a:endParaRPr>
          </a:p>
        </p:txBody>
      </p:sp>
      <p:sp>
        <p:nvSpPr>
          <p:cNvPr id="9"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6"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8"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0"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52117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bar">
    <p:spTree>
      <p:nvGrpSpPr>
        <p:cNvPr id="1" name=""/>
        <p:cNvGrpSpPr/>
        <p:nvPr/>
      </p:nvGrpSpPr>
      <p:grpSpPr>
        <a:xfrm>
          <a:off x="0" y="0"/>
          <a:ext cx="0" cy="0"/>
          <a:chOff x="0" y="0"/>
          <a:chExt cx="0" cy="0"/>
        </a:xfrm>
      </p:grpSpPr>
      <p:sp>
        <p:nvSpPr>
          <p:cNvPr id="6" name="Rectangle 5"/>
          <p:cNvSpPr/>
          <p:nvPr userDrawn="1"/>
        </p:nvSpPr>
        <p:spPr>
          <a:xfrm>
            <a:off x="422828" y="1238204"/>
            <a:ext cx="246289" cy="4280529"/>
          </a:xfrm>
          <a:prstGeom prst="rect">
            <a:avLst/>
          </a:prstGeom>
          <a:solidFill>
            <a:srgbClr val="9E0B0F"/>
          </a:solidFill>
          <a:ln>
            <a:solidFill>
              <a:srgbClr val="9E0B0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INTERNAL</a:t>
            </a:r>
          </a:p>
        </p:txBody>
      </p:sp>
      <p:sp>
        <p:nvSpPr>
          <p:cNvPr id="2" name="Footer Placeholder 1"/>
          <p:cNvSpPr>
            <a:spLocks noGrp="1"/>
          </p:cNvSpPr>
          <p:nvPr>
            <p:ph type="ftr" sz="quarter" idx="10"/>
          </p:nvPr>
        </p:nvSpPr>
        <p:spPr/>
        <p:txBody>
          <a:bodyPr/>
          <a:lstStyle/>
          <a:p>
            <a:endParaRPr lang="en-US">
              <a:solidFill>
                <a:prstClr val="black">
                  <a:tint val="75000"/>
                </a:prstClr>
              </a:solidFill>
            </a:endParaRPr>
          </a:p>
        </p:txBody>
      </p:sp>
      <p:sp>
        <p:nvSpPr>
          <p:cNvPr id="14"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21"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44216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1/4/19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8" name="Straight Connector 7"/>
          <p:cNvCxnSpPr/>
          <p:nvPr userDrawn="1"/>
        </p:nvCxnSpPr>
        <p:spPr>
          <a:xfrm>
            <a:off x="467783" y="792163"/>
            <a:ext cx="11195060"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p:cNvPicPr>
          <p:nvPr userDrawn="1"/>
        </p:nvPicPr>
        <p:blipFill>
          <a:blip r:embed="rId13" cstate="email">
            <a:extLst>
              <a:ext uri="{28A0092B-C50C-407E-A947-70E740481C1C}">
                <a14:useLocalDpi xmlns:a14="http://schemas.microsoft.com/office/drawing/2010/main"/>
              </a:ext>
            </a:extLst>
          </a:blip>
          <a:stretch>
            <a:fillRect/>
          </a:stretch>
        </p:blipFill>
        <p:spPr>
          <a:xfrm>
            <a:off x="10110354" y="5694828"/>
            <a:ext cx="987607" cy="995680"/>
          </a:xfrm>
          <a:prstGeom prst="rect">
            <a:avLst/>
          </a:prstGeom>
        </p:spPr>
      </p:pic>
      <p:cxnSp>
        <p:nvCxnSpPr>
          <p:cNvPr id="10" name="Straight Connector 9"/>
          <p:cNvCxnSpPr/>
          <p:nvPr userDrawn="1"/>
        </p:nvCxnSpPr>
        <p:spPr>
          <a:xfrm>
            <a:off x="467783" y="6336672"/>
            <a:ext cx="9469767" cy="0"/>
          </a:xfrm>
          <a:prstGeom prst="line">
            <a:avLst/>
          </a:prstGeom>
          <a:ln>
            <a:solidFill>
              <a:srgbClr val="9E0B0F"/>
            </a:solidFill>
          </a:ln>
        </p:spPr>
        <p:style>
          <a:lnRef idx="3">
            <a:schemeClr val="accent1"/>
          </a:lnRef>
          <a:fillRef idx="0">
            <a:schemeClr val="accent1"/>
          </a:fillRef>
          <a:effectRef idx="2">
            <a:schemeClr val="accent1"/>
          </a:effectRef>
          <a:fontRef idx="minor">
            <a:schemeClr val="tx1"/>
          </a:fontRef>
        </p:style>
      </p:cxnSp>
      <p:sp>
        <p:nvSpPr>
          <p:cNvPr id="11"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732124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66809" y="5362500"/>
            <a:ext cx="6705313" cy="430993"/>
          </a:xfrm>
        </p:spPr>
        <p:txBody>
          <a:bodyPr/>
          <a:lstStyle/>
          <a:p>
            <a:r>
              <a:rPr lang="en-US" sz="3733" b="1" dirty="0">
                <a:solidFill>
                  <a:srgbClr val="C00000"/>
                </a:solidFill>
                <a:effectLst>
                  <a:outerShdw blurRad="38100" dist="38100" dir="2700000" algn="tl">
                    <a:srgbClr val="000000">
                      <a:alpha val="43137"/>
                    </a:srgbClr>
                  </a:outerShdw>
                </a:effectLst>
                <a:latin typeface="+mj-lt"/>
              </a:rPr>
              <a:t>S P E A R™ </a:t>
            </a:r>
            <a:r>
              <a:rPr lang="en-US" dirty="0">
                <a:effectLst>
                  <a:outerShdw blurRad="38100" dist="38100" dir="2700000" algn="tl">
                    <a:srgbClr val="000000">
                      <a:alpha val="43137"/>
                    </a:srgbClr>
                  </a:outerShdw>
                </a:effectLst>
                <a:latin typeface="+mj-lt"/>
              </a:rPr>
              <a:t>decompression needle system</a:t>
            </a:r>
            <a:endParaRPr lang="en-US" sz="2667" dirty="0">
              <a:effectLst>
                <a:outerShdw blurRad="38100" dist="38100" dir="2700000" algn="tl">
                  <a:srgbClr val="000000">
                    <a:alpha val="43137"/>
                  </a:srgbClr>
                </a:outerShdw>
              </a:effectLst>
              <a:latin typeface="+mj-lt"/>
            </a:endParaRPr>
          </a:p>
        </p:txBody>
      </p:sp>
      <p:sp>
        <p:nvSpPr>
          <p:cNvPr id="3" name="Text Placeholder 2"/>
          <p:cNvSpPr>
            <a:spLocks noGrp="1"/>
          </p:cNvSpPr>
          <p:nvPr>
            <p:ph type="body" sz="quarter" idx="11"/>
          </p:nvPr>
        </p:nvSpPr>
        <p:spPr>
          <a:xfrm>
            <a:off x="4033737" y="5921184"/>
            <a:ext cx="6238385" cy="423689"/>
          </a:xfrm>
        </p:spPr>
        <p:txBody>
          <a:bodyPr/>
          <a:lstStyle/>
          <a:p>
            <a:r>
              <a:rPr lang="en-US" sz="1867" dirty="0">
                <a:effectLst>
                  <a:outerShdw blurRad="38100" dist="38100" dir="2700000" algn="tl">
                    <a:srgbClr val="000000">
                      <a:alpha val="43137"/>
                    </a:srgbClr>
                  </a:outerShdw>
                </a:effectLst>
                <a:latin typeface="+mj-lt"/>
              </a:rPr>
              <a:t>Simplified Pneumothorax Emergency Air Release</a:t>
            </a:r>
          </a:p>
        </p:txBody>
      </p:sp>
      <p:sp>
        <p:nvSpPr>
          <p:cNvPr id="5" name="TextBox 4"/>
          <p:cNvSpPr txBox="1"/>
          <p:nvPr/>
        </p:nvSpPr>
        <p:spPr>
          <a:xfrm>
            <a:off x="7802523" y="2743935"/>
            <a:ext cx="2469599" cy="913199"/>
          </a:xfrm>
          <a:prstGeom prst="rect">
            <a:avLst/>
          </a:prstGeom>
          <a:noFill/>
        </p:spPr>
        <p:txBody>
          <a:bodyPr wrap="square" rtlCol="0">
            <a:spAutoFit/>
          </a:bodyPr>
          <a:lstStyle/>
          <a:p>
            <a:pPr algn="r"/>
            <a:r>
              <a:rPr lang="en-US" sz="2667" dirty="0">
                <a:solidFill>
                  <a:prstClr val="white"/>
                </a:solidFill>
              </a:rPr>
              <a:t>Lateral Thoracic Decompression</a:t>
            </a:r>
          </a:p>
        </p:txBody>
      </p:sp>
      <p:sp>
        <p:nvSpPr>
          <p:cNvPr id="6" name="TextBox 5"/>
          <p:cNvSpPr txBox="1"/>
          <p:nvPr/>
        </p:nvSpPr>
        <p:spPr>
          <a:xfrm>
            <a:off x="11289617" y="6591260"/>
            <a:ext cx="857927" cy="235898"/>
          </a:xfrm>
          <a:prstGeom prst="rect">
            <a:avLst/>
          </a:prstGeom>
          <a:noFill/>
        </p:spPr>
        <p:txBody>
          <a:bodyPr wrap="none" rtlCol="0">
            <a:spAutoFit/>
          </a:bodyPr>
          <a:lstStyle/>
          <a:p>
            <a:r>
              <a:rPr lang="en-US" sz="933" dirty="0">
                <a:solidFill>
                  <a:prstClr val="white"/>
                </a:solidFill>
              </a:rPr>
              <a:t>Rev D 110618</a:t>
            </a:r>
          </a:p>
        </p:txBody>
      </p:sp>
      <p:pic>
        <p:nvPicPr>
          <p:cNvPr id="7" name="Picture 6">
            <a:extLst>
              <a:ext uri="{FF2B5EF4-FFF2-40B4-BE49-F238E27FC236}">
                <a16:creationId xmlns:a16="http://schemas.microsoft.com/office/drawing/2014/main" id="{6F2CCDB6-CA33-4E20-A376-987044D7AA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671" y="787264"/>
            <a:ext cx="5311258" cy="1519020"/>
          </a:xfrm>
          <a:prstGeom prst="rect">
            <a:avLst/>
          </a:prstGeom>
        </p:spPr>
      </p:pic>
    </p:spTree>
    <p:extLst>
      <p:ext uri="{BB962C8B-B14F-4D97-AF65-F5344CB8AC3E}">
        <p14:creationId xmlns:p14="http://schemas.microsoft.com/office/powerpoint/2010/main" val="71944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10</a:t>
            </a:fld>
            <a:endParaRPr lang="en-US" dirty="0">
              <a:solidFill>
                <a:prstClr val="white"/>
              </a:solidFill>
            </a:endParaRPr>
          </a:p>
        </p:txBody>
      </p:sp>
      <p:sp>
        <p:nvSpPr>
          <p:cNvPr id="7" name="Rectangle 6"/>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824" y="2256930"/>
            <a:ext cx="11183872" cy="1786353"/>
          </a:xfrm>
          <a:prstGeom prst="rect">
            <a:avLst/>
          </a:prstGeom>
          <a:ln w="25400">
            <a:noFill/>
          </a:ln>
        </p:spPr>
      </p:pic>
      <p:sp>
        <p:nvSpPr>
          <p:cNvPr id="8" name="TextBox 7"/>
          <p:cNvSpPr txBox="1"/>
          <p:nvPr/>
        </p:nvSpPr>
        <p:spPr>
          <a:xfrm>
            <a:off x="478971" y="1598406"/>
            <a:ext cx="11447942" cy="461665"/>
          </a:xfrm>
          <a:prstGeom prst="rect">
            <a:avLst/>
          </a:prstGeom>
          <a:noFill/>
        </p:spPr>
        <p:txBody>
          <a:bodyPr wrap="none" rtlCol="0">
            <a:spAutoFit/>
          </a:bodyPr>
          <a:lstStyle/>
          <a:p>
            <a:r>
              <a:rPr lang="en-US" sz="2400" dirty="0">
                <a:solidFill>
                  <a:prstClr val="black"/>
                </a:solidFill>
              </a:rPr>
              <a:t>disconnect one-way valve from needle hub</a:t>
            </a:r>
            <a:r>
              <a:rPr lang="en-US" sz="2400" dirty="0">
                <a:solidFill>
                  <a:prstClr val="white">
                    <a:lumMod val="50000"/>
                  </a:prstClr>
                </a:solidFill>
              </a:rPr>
              <a:t> </a:t>
            </a:r>
            <a:r>
              <a:rPr lang="en-US" sz="2133" dirty="0">
                <a:solidFill>
                  <a:prstClr val="white">
                    <a:lumMod val="50000"/>
                  </a:prstClr>
                </a:solidFill>
              </a:rPr>
              <a:t>(safely secure needle in bio-hazard sharps container)</a:t>
            </a:r>
            <a:endParaRPr lang="en-US" sz="2133" dirty="0">
              <a:solidFill>
                <a:prstClr val="black"/>
              </a:solidFill>
            </a:endParaRPr>
          </a:p>
        </p:txBody>
      </p:sp>
    </p:spTree>
    <p:extLst>
      <p:ext uri="{BB962C8B-B14F-4D97-AF65-F5344CB8AC3E}">
        <p14:creationId xmlns:p14="http://schemas.microsoft.com/office/powerpoint/2010/main" val="175080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11</a:t>
            </a:fld>
            <a:endParaRPr lang="en-US" dirty="0">
              <a:solidFill>
                <a:prstClr val="white"/>
              </a:solidFill>
            </a:endParaRPr>
          </a:p>
        </p:txBody>
      </p:sp>
      <p:sp>
        <p:nvSpPr>
          <p:cNvPr id="7" name="Rectangle 6"/>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677" y="2209888"/>
            <a:ext cx="11193167" cy="2338493"/>
          </a:xfrm>
          <a:prstGeom prst="rect">
            <a:avLst/>
          </a:prstGeom>
          <a:ln w="25400">
            <a:noFill/>
          </a:ln>
        </p:spPr>
      </p:pic>
      <p:sp>
        <p:nvSpPr>
          <p:cNvPr id="8" name="TextBox 7"/>
          <p:cNvSpPr txBox="1"/>
          <p:nvPr/>
        </p:nvSpPr>
        <p:spPr>
          <a:xfrm>
            <a:off x="469676" y="1549362"/>
            <a:ext cx="8271816" cy="461665"/>
          </a:xfrm>
          <a:prstGeom prst="rect">
            <a:avLst/>
          </a:prstGeom>
          <a:noFill/>
        </p:spPr>
        <p:txBody>
          <a:bodyPr wrap="none" rtlCol="0">
            <a:spAutoFit/>
          </a:bodyPr>
          <a:lstStyle/>
          <a:p>
            <a:r>
              <a:rPr lang="en-US" sz="2400" dirty="0">
                <a:solidFill>
                  <a:prstClr val="black"/>
                </a:solidFill>
              </a:rPr>
              <a:t>attach one-way valve to catheter hub</a:t>
            </a:r>
            <a:r>
              <a:rPr lang="en-US" sz="2400" dirty="0">
                <a:solidFill>
                  <a:prstClr val="white">
                    <a:lumMod val="50000"/>
                  </a:prstClr>
                </a:solidFill>
              </a:rPr>
              <a:t> </a:t>
            </a:r>
            <a:r>
              <a:rPr lang="en-US" sz="2133" dirty="0">
                <a:solidFill>
                  <a:prstClr val="white">
                    <a:lumMod val="50000"/>
                  </a:prstClr>
                </a:solidFill>
              </a:rPr>
              <a:t>(auditory signal may be heard)</a:t>
            </a:r>
            <a:endParaRPr lang="en-US" sz="2133" dirty="0">
              <a:solidFill>
                <a:prstClr val="black"/>
              </a:solidFill>
            </a:endParaRPr>
          </a:p>
        </p:txBody>
      </p:sp>
    </p:spTree>
    <p:extLst>
      <p:ext uri="{BB962C8B-B14F-4D97-AF65-F5344CB8AC3E}">
        <p14:creationId xmlns:p14="http://schemas.microsoft.com/office/powerpoint/2010/main" val="399653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12</a:t>
            </a:fld>
            <a:endParaRPr lang="en-US" dirty="0">
              <a:solidFill>
                <a:prstClr val="white"/>
              </a:solidFill>
            </a:endParaRPr>
          </a:p>
        </p:txBody>
      </p:sp>
      <p:sp>
        <p:nvSpPr>
          <p:cNvPr id="10" name="Rectangle 9"/>
          <p:cNvSpPr/>
          <p:nvPr/>
        </p:nvSpPr>
        <p:spPr>
          <a:xfrm>
            <a:off x="6663560" y="2542537"/>
            <a:ext cx="5156011" cy="2062103"/>
          </a:xfrm>
          <a:prstGeom prst="rect">
            <a:avLst/>
          </a:prstGeom>
        </p:spPr>
        <p:txBody>
          <a:bodyPr wrap="square">
            <a:spAutoFit/>
          </a:bodyPr>
          <a:lstStyle/>
          <a:p>
            <a:pPr algn="ctr"/>
            <a:r>
              <a:rPr lang="en-US" sz="3200" b="1" dirty="0">
                <a:solidFill>
                  <a:prstClr val="black"/>
                </a:solidFill>
              </a:rPr>
              <a:t>tension pneumothorax:</a:t>
            </a:r>
            <a:r>
              <a:rPr lang="en-US" sz="3200" dirty="0">
                <a:solidFill>
                  <a:prstClr val="black"/>
                </a:solidFill>
              </a:rPr>
              <a:t> </a:t>
            </a:r>
          </a:p>
          <a:p>
            <a:pPr algn="ctr"/>
            <a:r>
              <a:rPr lang="en-US" sz="3200" dirty="0">
                <a:solidFill>
                  <a:prstClr val="black"/>
                </a:solidFill>
              </a:rPr>
              <a:t>a life-threatening emergency, which if left untreated,</a:t>
            </a:r>
          </a:p>
          <a:p>
            <a:pPr algn="ctr"/>
            <a:r>
              <a:rPr lang="en-US" sz="3200" dirty="0">
                <a:solidFill>
                  <a:prstClr val="black"/>
                </a:solidFill>
              </a:rPr>
              <a:t>may result in death</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245" y="1024137"/>
            <a:ext cx="6067315" cy="5129680"/>
          </a:xfrm>
          <a:prstGeom prst="rect">
            <a:avLst/>
          </a:prstGeom>
          <a:ln w="25400">
            <a:solidFill>
              <a:schemeClr val="tx1"/>
            </a:solidFill>
          </a:ln>
        </p:spPr>
      </p:pic>
      <p:sp>
        <p:nvSpPr>
          <p:cNvPr id="5" name="Rectangle 4"/>
          <p:cNvSpPr/>
          <p:nvPr/>
        </p:nvSpPr>
        <p:spPr>
          <a:xfrm>
            <a:off x="478972" y="224987"/>
            <a:ext cx="3107745" cy="461665"/>
          </a:xfrm>
          <a:prstGeom prst="rect">
            <a:avLst/>
          </a:prstGeom>
        </p:spPr>
        <p:txBody>
          <a:bodyPr wrap="square">
            <a:spAutoFit/>
          </a:bodyPr>
          <a:lstStyle/>
          <a:p>
            <a:r>
              <a:rPr lang="en-US" sz="2400" dirty="0">
                <a:solidFill>
                  <a:prstClr val="white">
                    <a:lumMod val="75000"/>
                  </a:prstClr>
                </a:solidFill>
              </a:rPr>
              <a:t>Objective 2: indication</a:t>
            </a:r>
            <a:r>
              <a:rPr lang="en-US" sz="1867" dirty="0">
                <a:solidFill>
                  <a:prstClr val="white">
                    <a:lumMod val="75000"/>
                  </a:prstClr>
                </a:solidFill>
              </a:rPr>
              <a:t> </a:t>
            </a:r>
          </a:p>
        </p:txBody>
      </p:sp>
      <p:sp>
        <p:nvSpPr>
          <p:cNvPr id="7" name="Rectangle 6"/>
          <p:cNvSpPr/>
          <p:nvPr/>
        </p:nvSpPr>
        <p:spPr>
          <a:xfrm>
            <a:off x="128382" y="6352550"/>
            <a:ext cx="7003039" cy="420564"/>
          </a:xfrm>
          <a:prstGeom prst="rect">
            <a:avLst/>
          </a:prstGeom>
        </p:spPr>
        <p:txBody>
          <a:bodyPr wrap="square">
            <a:spAutoFit/>
          </a:bodyPr>
          <a:lstStyle/>
          <a:p>
            <a:pPr algn="ctr"/>
            <a:r>
              <a:rPr lang="en-US" sz="2133" dirty="0">
                <a:solidFill>
                  <a:prstClr val="white">
                    <a:lumMod val="50000"/>
                  </a:prstClr>
                </a:solidFill>
              </a:rPr>
              <a:t>left lateral illustration of left sided tension pneumothorax </a:t>
            </a:r>
          </a:p>
        </p:txBody>
      </p:sp>
    </p:spTree>
    <p:extLst>
      <p:ext uri="{BB962C8B-B14F-4D97-AF65-F5344CB8AC3E}">
        <p14:creationId xmlns:p14="http://schemas.microsoft.com/office/powerpoint/2010/main" val="223401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13</a:t>
            </a:fld>
            <a:endParaRPr lang="en-US" dirty="0">
              <a:solidFill>
                <a:prstClr val="white"/>
              </a:solidFill>
            </a:endParaRPr>
          </a:p>
        </p:txBody>
      </p:sp>
      <p:sp>
        <p:nvSpPr>
          <p:cNvPr id="3" name="TextBox 2"/>
          <p:cNvSpPr txBox="1"/>
          <p:nvPr/>
        </p:nvSpPr>
        <p:spPr>
          <a:xfrm>
            <a:off x="609601" y="927664"/>
            <a:ext cx="11202092" cy="5447645"/>
          </a:xfrm>
          <a:prstGeom prst="rect">
            <a:avLst/>
          </a:prstGeom>
          <a:noFill/>
        </p:spPr>
        <p:txBody>
          <a:bodyPr wrap="square" rtlCol="0">
            <a:spAutoFit/>
          </a:bodyPr>
          <a:lstStyle/>
          <a:p>
            <a:pPr algn="ctr"/>
            <a:r>
              <a:rPr lang="en-US" sz="3733" b="1" dirty="0">
                <a:solidFill>
                  <a:srgbClr val="009900"/>
                </a:solidFill>
              </a:rPr>
              <a:t>indications:</a:t>
            </a:r>
            <a:r>
              <a:rPr lang="en-US" sz="3200" b="1" dirty="0">
                <a:solidFill>
                  <a:srgbClr val="009900"/>
                </a:solidFill>
                <a:effectLst>
                  <a:outerShdw blurRad="38100" dist="38100" dir="2700000" algn="tl">
                    <a:srgbClr val="000000">
                      <a:alpha val="43137"/>
                    </a:srgbClr>
                  </a:outerShdw>
                </a:effectLst>
              </a:rPr>
              <a:t> </a:t>
            </a:r>
            <a:r>
              <a:rPr lang="en-US" sz="3200" b="1" dirty="0">
                <a:solidFill>
                  <a:prstClr val="black"/>
                </a:solidFill>
              </a:rPr>
              <a:t>consider treatment of tension pneumothorax </a:t>
            </a:r>
          </a:p>
          <a:p>
            <a:pPr algn="ctr"/>
            <a:r>
              <a:rPr lang="en-US" sz="3200" b="1" dirty="0">
                <a:solidFill>
                  <a:prstClr val="black"/>
                </a:solidFill>
              </a:rPr>
              <a:t>when </a:t>
            </a:r>
            <a:r>
              <a:rPr lang="en-US" sz="3200" b="1" i="1" dirty="0">
                <a:solidFill>
                  <a:prstClr val="black"/>
                </a:solidFill>
              </a:rPr>
              <a:t>one or more </a:t>
            </a:r>
            <a:r>
              <a:rPr lang="en-US" sz="3200" b="1" dirty="0">
                <a:solidFill>
                  <a:prstClr val="black"/>
                </a:solidFill>
              </a:rPr>
              <a:t>of the following are present:</a:t>
            </a:r>
          </a:p>
          <a:p>
            <a:endParaRPr lang="en-US" sz="933" b="1" dirty="0">
              <a:solidFill>
                <a:srgbClr val="009900"/>
              </a:solidFill>
              <a:effectLst>
                <a:outerShdw blurRad="38100" dist="38100" dir="2700000" algn="tl">
                  <a:srgbClr val="000000">
                    <a:alpha val="43137"/>
                  </a:srgbClr>
                </a:outerShdw>
              </a:effectLst>
            </a:endParaRPr>
          </a:p>
          <a:p>
            <a:pPr marL="380990" indent="-380990">
              <a:buFont typeface="Arial" panose="020B0604020202020204" pitchFamily="34" charset="0"/>
              <a:buChar char="•"/>
            </a:pPr>
            <a:r>
              <a:rPr lang="en-US" sz="3200" dirty="0">
                <a:solidFill>
                  <a:prstClr val="black"/>
                </a:solidFill>
              </a:rPr>
              <a:t>severe or progressive respiratory distress</a:t>
            </a:r>
          </a:p>
          <a:p>
            <a:pPr marL="380990" indent="-380990">
              <a:buFont typeface="Arial" panose="020B0604020202020204" pitchFamily="34" charset="0"/>
              <a:buChar char="•"/>
            </a:pPr>
            <a:r>
              <a:rPr lang="en-US" sz="3200" dirty="0">
                <a:solidFill>
                  <a:prstClr val="black"/>
                </a:solidFill>
              </a:rPr>
              <a:t>severe or progressive tachypnea</a:t>
            </a:r>
          </a:p>
          <a:p>
            <a:pPr marL="380990" indent="-380990">
              <a:buFont typeface="Arial" panose="020B0604020202020204" pitchFamily="34" charset="0"/>
              <a:buChar char="•"/>
            </a:pPr>
            <a:r>
              <a:rPr lang="en-US" sz="3200" dirty="0">
                <a:solidFill>
                  <a:prstClr val="black"/>
                </a:solidFill>
              </a:rPr>
              <a:t>absent or markedly decreased breath sounds</a:t>
            </a:r>
          </a:p>
          <a:p>
            <a:pPr marL="380990" indent="-380990">
              <a:buFont typeface="Arial" panose="020B0604020202020204" pitchFamily="34" charset="0"/>
              <a:buChar char="•"/>
            </a:pPr>
            <a:r>
              <a:rPr lang="en-US" sz="3200" dirty="0">
                <a:solidFill>
                  <a:prstClr val="black"/>
                </a:solidFill>
              </a:rPr>
              <a:t>oxygen saturation less than 90%</a:t>
            </a:r>
          </a:p>
          <a:p>
            <a:pPr marL="380990" indent="-380990">
              <a:buFont typeface="Arial" panose="020B0604020202020204" pitchFamily="34" charset="0"/>
              <a:buChar char="•"/>
            </a:pPr>
            <a:r>
              <a:rPr lang="en-US" sz="3200" dirty="0">
                <a:solidFill>
                  <a:prstClr val="black"/>
                </a:solidFill>
              </a:rPr>
              <a:t>shock</a:t>
            </a:r>
          </a:p>
          <a:p>
            <a:pPr marL="380990" indent="-380990">
              <a:buFont typeface="Arial" panose="020B0604020202020204" pitchFamily="34" charset="0"/>
              <a:buChar char="•"/>
            </a:pPr>
            <a:r>
              <a:rPr lang="en-US" sz="3200" dirty="0">
                <a:solidFill>
                  <a:prstClr val="black"/>
                </a:solidFill>
              </a:rPr>
              <a:t>traumatic cardiac arrest without obvious fatal wounds</a:t>
            </a:r>
            <a:r>
              <a:rPr lang="en-US" sz="2133" dirty="0">
                <a:solidFill>
                  <a:prstClr val="white">
                    <a:lumMod val="50000"/>
                  </a:prstClr>
                </a:solidFill>
              </a:rPr>
              <a:t> </a:t>
            </a:r>
            <a:r>
              <a:rPr lang="en-US" sz="2667" dirty="0">
                <a:solidFill>
                  <a:prstClr val="white">
                    <a:lumMod val="50000"/>
                  </a:prstClr>
                </a:solidFill>
              </a:rPr>
              <a:t>(consider immediate placement of bilateral SPEAR™ decompression needles</a:t>
            </a:r>
            <a:r>
              <a:rPr lang="en-US" sz="2667" b="1" dirty="0">
                <a:solidFill>
                  <a:srgbClr val="C00000"/>
                </a:solidFill>
              </a:rPr>
              <a:t> </a:t>
            </a:r>
            <a:r>
              <a:rPr lang="en-US" sz="2667" b="1" dirty="0">
                <a:solidFill>
                  <a:prstClr val="white">
                    <a:lumMod val="50000"/>
                  </a:prstClr>
                </a:solidFill>
              </a:rPr>
              <a:t>and</a:t>
            </a:r>
            <a:r>
              <a:rPr lang="en-US" sz="2667" b="1" dirty="0">
                <a:solidFill>
                  <a:srgbClr val="C00000"/>
                </a:solidFill>
              </a:rPr>
              <a:t> consider ALL other possible causes</a:t>
            </a:r>
            <a:r>
              <a:rPr lang="en-US" sz="2667" dirty="0">
                <a:solidFill>
                  <a:srgbClr val="C00000"/>
                </a:solidFill>
              </a:rPr>
              <a:t>) </a:t>
            </a:r>
            <a:endParaRPr lang="en-US" sz="4267" dirty="0">
              <a:solidFill>
                <a:srgbClr val="C00000"/>
              </a:solidFill>
            </a:endParaRPr>
          </a:p>
          <a:p>
            <a:pPr marL="380990" indent="-380990">
              <a:buFont typeface="Arial" panose="020B0604020202020204" pitchFamily="34" charset="0"/>
              <a:buChar char="•"/>
            </a:pPr>
            <a:endParaRPr lang="en-US" sz="2400" dirty="0">
              <a:solidFill>
                <a:prstClr val="black"/>
              </a:solidFill>
            </a:endParaRPr>
          </a:p>
        </p:txBody>
      </p:sp>
      <p:sp>
        <p:nvSpPr>
          <p:cNvPr id="7" name="Rectangle 6"/>
          <p:cNvSpPr/>
          <p:nvPr/>
        </p:nvSpPr>
        <p:spPr>
          <a:xfrm>
            <a:off x="478972" y="224987"/>
            <a:ext cx="3048001" cy="461665"/>
          </a:xfrm>
          <a:prstGeom prst="rect">
            <a:avLst/>
          </a:prstGeom>
        </p:spPr>
        <p:txBody>
          <a:bodyPr wrap="square">
            <a:spAutoFit/>
          </a:bodyPr>
          <a:lstStyle/>
          <a:p>
            <a:r>
              <a:rPr lang="en-US" sz="2400" dirty="0">
                <a:solidFill>
                  <a:prstClr val="white">
                    <a:lumMod val="75000"/>
                  </a:prstClr>
                </a:solidFill>
              </a:rPr>
              <a:t>Objective 2: indication </a:t>
            </a:r>
          </a:p>
        </p:txBody>
      </p:sp>
    </p:spTree>
    <p:extLst>
      <p:ext uri="{BB962C8B-B14F-4D97-AF65-F5344CB8AC3E}">
        <p14:creationId xmlns:p14="http://schemas.microsoft.com/office/powerpoint/2010/main" val="224913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14</a:t>
            </a:fld>
            <a:endParaRPr lang="en-US" dirty="0">
              <a:solidFill>
                <a:prstClr val="white"/>
              </a:solidFill>
            </a:endParaRPr>
          </a:p>
        </p:txBody>
      </p:sp>
      <p:sp>
        <p:nvSpPr>
          <p:cNvPr id="5" name="Rectangle 4"/>
          <p:cNvSpPr/>
          <p:nvPr/>
        </p:nvSpPr>
        <p:spPr>
          <a:xfrm>
            <a:off x="478972" y="224987"/>
            <a:ext cx="3962401" cy="461665"/>
          </a:xfrm>
          <a:prstGeom prst="rect">
            <a:avLst/>
          </a:prstGeom>
        </p:spPr>
        <p:txBody>
          <a:bodyPr wrap="square">
            <a:spAutoFit/>
          </a:bodyPr>
          <a:lstStyle/>
          <a:p>
            <a:r>
              <a:rPr lang="en-US" sz="2400" dirty="0">
                <a:solidFill>
                  <a:prstClr val="white">
                    <a:lumMod val="75000"/>
                  </a:prstClr>
                </a:solidFill>
              </a:rPr>
              <a:t>Objective 2: contraindications </a:t>
            </a:r>
          </a:p>
        </p:txBody>
      </p:sp>
      <p:sp>
        <p:nvSpPr>
          <p:cNvPr id="6" name="Rectangle 5"/>
          <p:cNvSpPr/>
          <p:nvPr/>
        </p:nvSpPr>
        <p:spPr>
          <a:xfrm>
            <a:off x="798763" y="1821435"/>
            <a:ext cx="11040543" cy="2513445"/>
          </a:xfrm>
          <a:prstGeom prst="rect">
            <a:avLst/>
          </a:prstGeom>
        </p:spPr>
        <p:txBody>
          <a:bodyPr wrap="square">
            <a:spAutoFit/>
          </a:bodyPr>
          <a:lstStyle/>
          <a:p>
            <a:r>
              <a:rPr lang="en-US" sz="3733" b="1" dirty="0">
                <a:solidFill>
                  <a:srgbClr val="88191F"/>
                </a:solidFill>
              </a:rPr>
              <a:t>contraindications:</a:t>
            </a:r>
            <a:r>
              <a:rPr lang="en-US" sz="3733" b="1" dirty="0">
                <a:solidFill>
                  <a:srgbClr val="C00000"/>
                </a:solidFill>
                <a:effectLst>
                  <a:outerShdw blurRad="38100" dist="38100" dir="2700000" algn="tl">
                    <a:srgbClr val="000000">
                      <a:alpha val="43137"/>
                    </a:srgbClr>
                  </a:outerShdw>
                </a:effectLst>
              </a:rPr>
              <a:t> </a:t>
            </a:r>
            <a:r>
              <a:rPr lang="en-US" sz="3200" dirty="0">
                <a:solidFill>
                  <a:prstClr val="black"/>
                </a:solidFill>
              </a:rPr>
              <a:t>The S P E A R™ is not intended for treatment of simple pneumothorax or hemothorax</a:t>
            </a:r>
          </a:p>
          <a:p>
            <a:endParaRPr lang="en-US" sz="2400" i="1" dirty="0">
              <a:solidFill>
                <a:prstClr val="black"/>
              </a:solidFill>
            </a:endParaRPr>
          </a:p>
          <a:p>
            <a:r>
              <a:rPr lang="en-US" sz="3200" i="1" dirty="0">
                <a:solidFill>
                  <a:srgbClr val="FF9900"/>
                </a:solidFill>
              </a:rPr>
              <a:t>efficacy of the S P E A R™ has not been established in</a:t>
            </a:r>
          </a:p>
          <a:p>
            <a:r>
              <a:rPr lang="en-US" sz="3200" i="1" dirty="0">
                <a:solidFill>
                  <a:srgbClr val="FF9900"/>
                </a:solidFill>
              </a:rPr>
              <a:t>pediatric patients</a:t>
            </a:r>
          </a:p>
        </p:txBody>
      </p:sp>
    </p:spTree>
    <p:extLst>
      <p:ext uri="{BB962C8B-B14F-4D97-AF65-F5344CB8AC3E}">
        <p14:creationId xmlns:p14="http://schemas.microsoft.com/office/powerpoint/2010/main" val="193847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15</a:t>
            </a:fld>
            <a:endParaRPr lang="en-US" dirty="0">
              <a:solidFill>
                <a:prstClr val="white"/>
              </a:solidFill>
            </a:endParaRPr>
          </a:p>
        </p:txBody>
      </p:sp>
      <p:sp>
        <p:nvSpPr>
          <p:cNvPr id="3" name="TextBox 2"/>
          <p:cNvSpPr txBox="1"/>
          <p:nvPr/>
        </p:nvSpPr>
        <p:spPr>
          <a:xfrm>
            <a:off x="529622" y="1145673"/>
            <a:ext cx="11133221" cy="3754874"/>
          </a:xfrm>
          <a:prstGeom prst="rect">
            <a:avLst/>
          </a:prstGeom>
          <a:noFill/>
        </p:spPr>
        <p:txBody>
          <a:bodyPr wrap="square" rtlCol="0">
            <a:spAutoFit/>
          </a:bodyPr>
          <a:lstStyle/>
          <a:p>
            <a:r>
              <a:rPr lang="en-US" sz="3200" b="1" dirty="0">
                <a:solidFill>
                  <a:srgbClr val="002060"/>
                </a:solidFill>
              </a:rPr>
              <a:t>thoracic decompression</a:t>
            </a:r>
            <a:r>
              <a:rPr lang="en-US" sz="3200" dirty="0">
                <a:solidFill>
                  <a:srgbClr val="002060"/>
                </a:solidFill>
              </a:rPr>
              <a:t> </a:t>
            </a:r>
            <a:r>
              <a:rPr lang="en-US" sz="3200" dirty="0">
                <a:solidFill>
                  <a:prstClr val="black"/>
                </a:solidFill>
              </a:rPr>
              <a:t>should improve </a:t>
            </a:r>
            <a:r>
              <a:rPr lang="en-US" sz="3200" i="1" dirty="0">
                <a:solidFill>
                  <a:prstClr val="black"/>
                </a:solidFill>
              </a:rPr>
              <a:t>one or more</a:t>
            </a:r>
            <a:r>
              <a:rPr lang="en-US" sz="3200" dirty="0">
                <a:solidFill>
                  <a:prstClr val="black"/>
                </a:solidFill>
              </a:rPr>
              <a:t> of the following:</a:t>
            </a:r>
          </a:p>
          <a:p>
            <a:endParaRPr lang="en-US" sz="1400" dirty="0">
              <a:solidFill>
                <a:prstClr val="black"/>
              </a:solidFill>
            </a:endParaRPr>
          </a:p>
          <a:p>
            <a:pPr marL="380990" indent="-380990">
              <a:buFont typeface="Arial" panose="020B0604020202020204" pitchFamily="34" charset="0"/>
              <a:buChar char="•"/>
            </a:pPr>
            <a:r>
              <a:rPr lang="en-US" sz="3200" dirty="0">
                <a:solidFill>
                  <a:prstClr val="black"/>
                </a:solidFill>
              </a:rPr>
              <a:t>respiratory distress</a:t>
            </a:r>
          </a:p>
          <a:p>
            <a:pPr marL="380990" indent="-380990">
              <a:buFont typeface="Arial" panose="020B0604020202020204" pitchFamily="34" charset="0"/>
              <a:buChar char="•"/>
            </a:pPr>
            <a:r>
              <a:rPr lang="en-US" sz="3200" dirty="0">
                <a:solidFill>
                  <a:prstClr val="black"/>
                </a:solidFill>
              </a:rPr>
              <a:t>relief of restrictive pressure between the parietal and visceral pleura </a:t>
            </a:r>
            <a:r>
              <a:rPr lang="en-US" sz="2400" dirty="0">
                <a:solidFill>
                  <a:prstClr val="white">
                    <a:lumMod val="50000"/>
                  </a:prstClr>
                </a:solidFill>
              </a:rPr>
              <a:t>(secondary to injury or significant medical complication)</a:t>
            </a:r>
          </a:p>
          <a:p>
            <a:pPr marL="380990" indent="-380990">
              <a:buFont typeface="Arial" panose="020B0604020202020204" pitchFamily="34" charset="0"/>
              <a:buChar char="•"/>
            </a:pPr>
            <a:r>
              <a:rPr lang="en-US" sz="3200" dirty="0">
                <a:solidFill>
                  <a:prstClr val="black"/>
                </a:solidFill>
              </a:rPr>
              <a:t>oxygen saturation </a:t>
            </a:r>
            <a:r>
              <a:rPr lang="en-US" sz="2400" dirty="0">
                <a:solidFill>
                  <a:prstClr val="white">
                    <a:lumMod val="50000"/>
                  </a:prstClr>
                </a:solidFill>
              </a:rPr>
              <a:t>(≥ 90% </a:t>
            </a:r>
            <a:r>
              <a:rPr lang="en-US" sz="2400" i="1" dirty="0">
                <a:solidFill>
                  <a:prstClr val="white">
                    <a:lumMod val="50000"/>
                  </a:prstClr>
                </a:solidFill>
              </a:rPr>
              <a:t>may be dependent on use of supplemental oxygen</a:t>
            </a:r>
            <a:r>
              <a:rPr lang="en-US" sz="2400" dirty="0">
                <a:solidFill>
                  <a:prstClr val="white">
                    <a:lumMod val="50000"/>
                  </a:prstClr>
                </a:solidFill>
              </a:rPr>
              <a:t>)</a:t>
            </a:r>
          </a:p>
          <a:p>
            <a:pPr marL="380990" indent="-380990">
              <a:buFont typeface="Arial" panose="020B0604020202020204" pitchFamily="34" charset="0"/>
              <a:buChar char="•"/>
            </a:pPr>
            <a:r>
              <a:rPr lang="en-US" sz="3200" dirty="0">
                <a:solidFill>
                  <a:prstClr val="black"/>
                </a:solidFill>
              </a:rPr>
              <a:t>return of radial pulse or vital signs</a:t>
            </a:r>
          </a:p>
        </p:txBody>
      </p:sp>
      <p:sp>
        <p:nvSpPr>
          <p:cNvPr id="4" name="Rectangle 3"/>
          <p:cNvSpPr/>
          <p:nvPr/>
        </p:nvSpPr>
        <p:spPr>
          <a:xfrm>
            <a:off x="478971" y="224987"/>
            <a:ext cx="4499429" cy="461665"/>
          </a:xfrm>
          <a:prstGeom prst="rect">
            <a:avLst/>
          </a:prstGeom>
        </p:spPr>
        <p:txBody>
          <a:bodyPr wrap="square">
            <a:spAutoFit/>
          </a:bodyPr>
          <a:lstStyle/>
          <a:p>
            <a:r>
              <a:rPr lang="en-US" sz="2400" dirty="0">
                <a:solidFill>
                  <a:prstClr val="white">
                    <a:lumMod val="75000"/>
                  </a:prstClr>
                </a:solidFill>
              </a:rPr>
              <a:t>Objective 2: therapeutic benefits  </a:t>
            </a:r>
          </a:p>
        </p:txBody>
      </p:sp>
    </p:spTree>
    <p:extLst>
      <p:ext uri="{BB962C8B-B14F-4D97-AF65-F5344CB8AC3E}">
        <p14:creationId xmlns:p14="http://schemas.microsoft.com/office/powerpoint/2010/main" val="10119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16</a:t>
            </a:fld>
            <a:endParaRPr lang="en-US" dirty="0">
              <a:solidFill>
                <a:prstClr val="white"/>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809" y="998263"/>
            <a:ext cx="4903624" cy="4142717"/>
          </a:xfrm>
          <a:prstGeom prst="rect">
            <a:avLst/>
          </a:prstGeom>
        </p:spPr>
      </p:pic>
      <p:sp>
        <p:nvSpPr>
          <p:cNvPr id="13" name="TextBox 12"/>
          <p:cNvSpPr txBox="1"/>
          <p:nvPr/>
        </p:nvSpPr>
        <p:spPr>
          <a:xfrm>
            <a:off x="601320" y="5107083"/>
            <a:ext cx="4821320" cy="420564"/>
          </a:xfrm>
          <a:prstGeom prst="rect">
            <a:avLst/>
          </a:prstGeom>
          <a:noFill/>
        </p:spPr>
        <p:txBody>
          <a:bodyPr wrap="none" rtlCol="0">
            <a:spAutoFit/>
          </a:bodyPr>
          <a:lstStyle/>
          <a:p>
            <a:r>
              <a:rPr lang="en-US" sz="2133" dirty="0">
                <a:solidFill>
                  <a:prstClr val="black"/>
                </a:solidFill>
              </a:rPr>
              <a:t>4</a:t>
            </a:r>
            <a:r>
              <a:rPr lang="en-US" sz="2133" baseline="30000" dirty="0">
                <a:solidFill>
                  <a:prstClr val="black"/>
                </a:solidFill>
              </a:rPr>
              <a:t>th</a:t>
            </a:r>
            <a:r>
              <a:rPr lang="en-US" sz="2133" dirty="0">
                <a:solidFill>
                  <a:prstClr val="black"/>
                </a:solidFill>
              </a:rPr>
              <a:t> intercostal space - anterior axillary line</a:t>
            </a:r>
          </a:p>
        </p:txBody>
      </p:sp>
      <p:sp>
        <p:nvSpPr>
          <p:cNvPr id="9" name="Rectangle 8"/>
          <p:cNvSpPr/>
          <p:nvPr/>
        </p:nvSpPr>
        <p:spPr>
          <a:xfrm>
            <a:off x="478970" y="224987"/>
            <a:ext cx="4281289" cy="461665"/>
          </a:xfrm>
          <a:prstGeom prst="rect">
            <a:avLst/>
          </a:prstGeom>
        </p:spPr>
        <p:txBody>
          <a:bodyPr wrap="square">
            <a:spAutoFit/>
          </a:bodyPr>
          <a:lstStyle/>
          <a:p>
            <a:r>
              <a:rPr lang="en-US" sz="2400" dirty="0">
                <a:solidFill>
                  <a:prstClr val="white">
                    <a:lumMod val="75000"/>
                  </a:prstClr>
                </a:solidFill>
              </a:rPr>
              <a:t>Objective 3: lateral insertion site  </a:t>
            </a:r>
          </a:p>
        </p:txBody>
      </p:sp>
      <p:sp>
        <p:nvSpPr>
          <p:cNvPr id="2" name="TextBox 1"/>
          <p:cNvSpPr txBox="1"/>
          <p:nvPr/>
        </p:nvSpPr>
        <p:spPr>
          <a:xfrm>
            <a:off x="4369758" y="2571200"/>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11" name="TextBox 10"/>
          <p:cNvSpPr txBox="1"/>
          <p:nvPr/>
        </p:nvSpPr>
        <p:spPr>
          <a:xfrm>
            <a:off x="3992766" y="2570768"/>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16" name="TextBox 15"/>
          <p:cNvSpPr txBox="1"/>
          <p:nvPr/>
        </p:nvSpPr>
        <p:spPr>
          <a:xfrm>
            <a:off x="3537535" y="2578532"/>
            <a:ext cx="279244" cy="318100"/>
          </a:xfrm>
          <a:prstGeom prst="rect">
            <a:avLst/>
          </a:prstGeom>
          <a:noFill/>
        </p:spPr>
        <p:txBody>
          <a:bodyPr wrap="none" rtlCol="0">
            <a:spAutoFit/>
          </a:bodyPr>
          <a:lstStyle/>
          <a:p>
            <a:r>
              <a:rPr lang="en-US" sz="1467" dirty="0">
                <a:solidFill>
                  <a:prstClr val="white">
                    <a:lumMod val="50000"/>
                  </a:prstClr>
                </a:solidFill>
              </a:rPr>
              <a:t>3</a:t>
            </a:r>
          </a:p>
        </p:txBody>
      </p:sp>
      <p:sp>
        <p:nvSpPr>
          <p:cNvPr id="17" name="TextBox 16"/>
          <p:cNvSpPr txBox="1"/>
          <p:nvPr/>
        </p:nvSpPr>
        <p:spPr>
          <a:xfrm>
            <a:off x="3079811" y="2580462"/>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18" name="TextBox 17"/>
          <p:cNvSpPr txBox="1"/>
          <p:nvPr/>
        </p:nvSpPr>
        <p:spPr>
          <a:xfrm>
            <a:off x="2641659" y="2578532"/>
            <a:ext cx="279244" cy="318100"/>
          </a:xfrm>
          <a:prstGeom prst="rect">
            <a:avLst/>
          </a:prstGeom>
          <a:noFill/>
        </p:spPr>
        <p:txBody>
          <a:bodyPr wrap="none" rtlCol="0">
            <a:spAutoFit/>
          </a:bodyPr>
          <a:lstStyle/>
          <a:p>
            <a:r>
              <a:rPr lang="en-US" sz="1467" dirty="0">
                <a:solidFill>
                  <a:prstClr val="white">
                    <a:lumMod val="50000"/>
                  </a:prstClr>
                </a:solidFill>
              </a:rPr>
              <a:t>5</a:t>
            </a:r>
          </a:p>
        </p:txBody>
      </p:sp>
      <p:sp>
        <p:nvSpPr>
          <p:cNvPr id="19" name="TextBox 18"/>
          <p:cNvSpPr txBox="1"/>
          <p:nvPr/>
        </p:nvSpPr>
        <p:spPr>
          <a:xfrm>
            <a:off x="2182831" y="2578532"/>
            <a:ext cx="279244" cy="318100"/>
          </a:xfrm>
          <a:prstGeom prst="rect">
            <a:avLst/>
          </a:prstGeom>
          <a:noFill/>
        </p:spPr>
        <p:txBody>
          <a:bodyPr wrap="none" rtlCol="0">
            <a:spAutoFit/>
          </a:bodyPr>
          <a:lstStyle/>
          <a:p>
            <a:r>
              <a:rPr lang="en-US" sz="1467" dirty="0">
                <a:solidFill>
                  <a:prstClr val="white">
                    <a:lumMod val="50000"/>
                  </a:prstClr>
                </a:solidFill>
              </a:rPr>
              <a:t>6</a:t>
            </a:r>
          </a:p>
        </p:txBody>
      </p:sp>
      <p:sp>
        <p:nvSpPr>
          <p:cNvPr id="26" name="TextBox 25"/>
          <p:cNvSpPr txBox="1"/>
          <p:nvPr/>
        </p:nvSpPr>
        <p:spPr>
          <a:xfrm>
            <a:off x="6208563" y="5107083"/>
            <a:ext cx="4821320" cy="420564"/>
          </a:xfrm>
          <a:prstGeom prst="rect">
            <a:avLst/>
          </a:prstGeom>
          <a:noFill/>
        </p:spPr>
        <p:txBody>
          <a:bodyPr wrap="none" rtlCol="0">
            <a:spAutoFit/>
          </a:bodyPr>
          <a:lstStyle/>
          <a:p>
            <a:r>
              <a:rPr lang="en-US" sz="2133" dirty="0">
                <a:solidFill>
                  <a:prstClr val="black"/>
                </a:solidFill>
              </a:rPr>
              <a:t>5</a:t>
            </a:r>
            <a:r>
              <a:rPr lang="en-US" sz="2133" baseline="30000" dirty="0">
                <a:solidFill>
                  <a:prstClr val="black"/>
                </a:solidFill>
              </a:rPr>
              <a:t>th</a:t>
            </a:r>
            <a:r>
              <a:rPr lang="en-US" sz="2133" dirty="0">
                <a:solidFill>
                  <a:prstClr val="black"/>
                </a:solidFill>
              </a:rPr>
              <a:t> intercostal space - anterior axillary line</a:t>
            </a:r>
          </a:p>
        </p:txBody>
      </p:sp>
      <p:sp>
        <p:nvSpPr>
          <p:cNvPr id="4" name="TextBox 3"/>
          <p:cNvSpPr txBox="1"/>
          <p:nvPr/>
        </p:nvSpPr>
        <p:spPr>
          <a:xfrm>
            <a:off x="1549998" y="5513649"/>
            <a:ext cx="3104889" cy="379656"/>
          </a:xfrm>
          <a:prstGeom prst="rect">
            <a:avLst/>
          </a:prstGeom>
          <a:noFill/>
        </p:spPr>
        <p:txBody>
          <a:bodyPr wrap="none" rtlCol="0">
            <a:spAutoFit/>
          </a:bodyPr>
          <a:lstStyle/>
          <a:p>
            <a:r>
              <a:rPr lang="en-US" sz="1867" dirty="0">
                <a:solidFill>
                  <a:prstClr val="white">
                    <a:lumMod val="50000"/>
                  </a:prstClr>
                </a:solidFill>
              </a:rPr>
              <a:t>site located superior to 5</a:t>
            </a:r>
            <a:r>
              <a:rPr lang="en-US" sz="1867" baseline="30000" dirty="0">
                <a:solidFill>
                  <a:prstClr val="white">
                    <a:lumMod val="50000"/>
                  </a:prstClr>
                </a:solidFill>
              </a:rPr>
              <a:t>th</a:t>
            </a:r>
            <a:r>
              <a:rPr lang="en-US" sz="1867" dirty="0">
                <a:solidFill>
                  <a:prstClr val="white">
                    <a:lumMod val="50000"/>
                  </a:prstClr>
                </a:solidFill>
              </a:rPr>
              <a:t> rib </a:t>
            </a:r>
          </a:p>
        </p:txBody>
      </p:sp>
      <p:sp>
        <p:nvSpPr>
          <p:cNvPr id="27" name="TextBox 26"/>
          <p:cNvSpPr txBox="1"/>
          <p:nvPr/>
        </p:nvSpPr>
        <p:spPr>
          <a:xfrm>
            <a:off x="7314637" y="5513649"/>
            <a:ext cx="3104889" cy="379656"/>
          </a:xfrm>
          <a:prstGeom prst="rect">
            <a:avLst/>
          </a:prstGeom>
          <a:noFill/>
        </p:spPr>
        <p:txBody>
          <a:bodyPr wrap="none" rtlCol="0">
            <a:spAutoFit/>
          </a:bodyPr>
          <a:lstStyle/>
          <a:p>
            <a:r>
              <a:rPr lang="en-US" sz="1867" dirty="0">
                <a:solidFill>
                  <a:prstClr val="white">
                    <a:lumMod val="50000"/>
                  </a:prstClr>
                </a:solidFill>
              </a:rPr>
              <a:t>site located superior to 6</a:t>
            </a:r>
            <a:r>
              <a:rPr lang="en-US" sz="1867" baseline="30000" dirty="0">
                <a:solidFill>
                  <a:prstClr val="white">
                    <a:lumMod val="50000"/>
                  </a:prstClr>
                </a:solidFill>
              </a:rPr>
              <a:t>th</a:t>
            </a:r>
            <a:r>
              <a:rPr lang="en-US" sz="1867" dirty="0">
                <a:solidFill>
                  <a:prstClr val="white">
                    <a:lumMod val="50000"/>
                  </a:prstClr>
                </a:solidFill>
              </a:rPr>
              <a:t> rib </a:t>
            </a:r>
          </a:p>
        </p:txBody>
      </p:sp>
      <p:sp>
        <p:nvSpPr>
          <p:cNvPr id="29" name="TextBox 28"/>
          <p:cNvSpPr txBox="1"/>
          <p:nvPr/>
        </p:nvSpPr>
        <p:spPr>
          <a:xfrm>
            <a:off x="3838939" y="1938170"/>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30" name="TextBox 29"/>
          <p:cNvSpPr txBox="1"/>
          <p:nvPr/>
        </p:nvSpPr>
        <p:spPr>
          <a:xfrm>
            <a:off x="3460336" y="1938639"/>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31" name="TextBox 30"/>
          <p:cNvSpPr txBox="1"/>
          <p:nvPr/>
        </p:nvSpPr>
        <p:spPr>
          <a:xfrm>
            <a:off x="3004926" y="1938639"/>
            <a:ext cx="291220" cy="318100"/>
          </a:xfrm>
          <a:prstGeom prst="rect">
            <a:avLst/>
          </a:prstGeom>
          <a:noFill/>
        </p:spPr>
        <p:txBody>
          <a:bodyPr wrap="square" rtlCol="0">
            <a:spAutoFit/>
          </a:bodyPr>
          <a:lstStyle/>
          <a:p>
            <a:r>
              <a:rPr lang="en-US" sz="1467" dirty="0">
                <a:solidFill>
                  <a:prstClr val="white">
                    <a:lumMod val="50000"/>
                  </a:prstClr>
                </a:solidFill>
              </a:rPr>
              <a:t>3</a:t>
            </a:r>
          </a:p>
        </p:txBody>
      </p:sp>
      <p:sp>
        <p:nvSpPr>
          <p:cNvPr id="32" name="TextBox 31"/>
          <p:cNvSpPr txBox="1"/>
          <p:nvPr/>
        </p:nvSpPr>
        <p:spPr>
          <a:xfrm>
            <a:off x="2542628" y="1938170"/>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33" name="TextBox 32"/>
          <p:cNvSpPr txBox="1"/>
          <p:nvPr/>
        </p:nvSpPr>
        <p:spPr>
          <a:xfrm>
            <a:off x="2082155" y="1934376"/>
            <a:ext cx="279244" cy="318100"/>
          </a:xfrm>
          <a:prstGeom prst="rect">
            <a:avLst/>
          </a:prstGeom>
          <a:noFill/>
        </p:spPr>
        <p:txBody>
          <a:bodyPr wrap="none" rtlCol="0">
            <a:spAutoFit/>
          </a:bodyPr>
          <a:lstStyle/>
          <a:p>
            <a:r>
              <a:rPr lang="en-US" sz="1467" dirty="0">
                <a:solidFill>
                  <a:prstClr val="white">
                    <a:lumMod val="50000"/>
                  </a:prstClr>
                </a:solidFill>
              </a:rPr>
              <a:t>5</a:t>
            </a:r>
          </a:p>
        </p:txBody>
      </p:sp>
      <p:sp>
        <p:nvSpPr>
          <p:cNvPr id="37" name="TextBox 36"/>
          <p:cNvSpPr txBox="1"/>
          <p:nvPr/>
        </p:nvSpPr>
        <p:spPr>
          <a:xfrm>
            <a:off x="5458789" y="1661667"/>
            <a:ext cx="1098891" cy="830997"/>
          </a:xfrm>
          <a:prstGeom prst="rect">
            <a:avLst/>
          </a:prstGeom>
          <a:noFill/>
        </p:spPr>
        <p:txBody>
          <a:bodyPr wrap="none" rtlCol="0">
            <a:spAutoFit/>
          </a:bodyPr>
          <a:lstStyle/>
          <a:p>
            <a:pPr algn="ctr"/>
            <a:r>
              <a:rPr lang="en-US" sz="1600" dirty="0">
                <a:solidFill>
                  <a:prstClr val="white">
                    <a:lumMod val="65000"/>
                  </a:prstClr>
                </a:solidFill>
              </a:rPr>
              <a:t>numbered </a:t>
            </a:r>
          </a:p>
          <a:p>
            <a:pPr algn="ctr"/>
            <a:r>
              <a:rPr lang="en-US" sz="1600" dirty="0">
                <a:solidFill>
                  <a:prstClr val="white">
                    <a:lumMod val="65000"/>
                  </a:prstClr>
                </a:solidFill>
              </a:rPr>
              <a:t>Intercostal</a:t>
            </a:r>
          </a:p>
          <a:p>
            <a:pPr algn="ctr"/>
            <a:r>
              <a:rPr lang="en-US" sz="1600" dirty="0">
                <a:solidFill>
                  <a:prstClr val="white">
                    <a:lumMod val="65000"/>
                  </a:prstClr>
                </a:solidFill>
              </a:rPr>
              <a:t>spaces</a:t>
            </a:r>
          </a:p>
        </p:txBody>
      </p:sp>
      <p:sp>
        <p:nvSpPr>
          <p:cNvPr id="38" name="TextBox 37"/>
          <p:cNvSpPr txBox="1"/>
          <p:nvPr/>
        </p:nvSpPr>
        <p:spPr>
          <a:xfrm>
            <a:off x="5370548" y="2557070"/>
            <a:ext cx="1404038" cy="338554"/>
          </a:xfrm>
          <a:prstGeom prst="rect">
            <a:avLst/>
          </a:prstGeom>
          <a:noFill/>
        </p:spPr>
        <p:txBody>
          <a:bodyPr wrap="none" rtlCol="0">
            <a:spAutoFit/>
          </a:bodyPr>
          <a:lstStyle/>
          <a:p>
            <a:pPr algn="ctr"/>
            <a:r>
              <a:rPr lang="en-US" sz="1600" dirty="0">
                <a:solidFill>
                  <a:prstClr val="white">
                    <a:lumMod val="65000"/>
                  </a:prstClr>
                </a:solidFill>
              </a:rPr>
              <a:t>numbered ribs</a:t>
            </a:r>
          </a:p>
        </p:txBody>
      </p:sp>
      <p:pic>
        <p:nvPicPr>
          <p:cNvPr id="41" name="Picture 4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47857" y="998263"/>
            <a:ext cx="4709505" cy="4142716"/>
          </a:xfrm>
          <a:prstGeom prst="rect">
            <a:avLst/>
          </a:prstGeom>
        </p:spPr>
      </p:pic>
      <p:sp>
        <p:nvSpPr>
          <p:cNvPr id="42" name="TextBox 41"/>
          <p:cNvSpPr txBox="1"/>
          <p:nvPr/>
        </p:nvSpPr>
        <p:spPr>
          <a:xfrm>
            <a:off x="8133895" y="2567330"/>
            <a:ext cx="279244" cy="318100"/>
          </a:xfrm>
          <a:prstGeom prst="rect">
            <a:avLst/>
          </a:prstGeom>
          <a:noFill/>
        </p:spPr>
        <p:txBody>
          <a:bodyPr wrap="none" rtlCol="0">
            <a:spAutoFit/>
          </a:bodyPr>
          <a:lstStyle/>
          <a:p>
            <a:r>
              <a:rPr lang="en-US" sz="1467" dirty="0">
                <a:solidFill>
                  <a:prstClr val="white">
                    <a:lumMod val="50000"/>
                  </a:prstClr>
                </a:solidFill>
              </a:rPr>
              <a:t>6</a:t>
            </a:r>
          </a:p>
        </p:txBody>
      </p:sp>
      <p:sp>
        <p:nvSpPr>
          <p:cNvPr id="43" name="TextBox 42"/>
          <p:cNvSpPr txBox="1"/>
          <p:nvPr/>
        </p:nvSpPr>
        <p:spPr>
          <a:xfrm>
            <a:off x="8013826" y="1934376"/>
            <a:ext cx="279244" cy="318100"/>
          </a:xfrm>
          <a:prstGeom prst="rect">
            <a:avLst/>
          </a:prstGeom>
          <a:noFill/>
        </p:spPr>
        <p:txBody>
          <a:bodyPr wrap="none" rtlCol="0">
            <a:spAutoFit/>
          </a:bodyPr>
          <a:lstStyle/>
          <a:p>
            <a:r>
              <a:rPr lang="en-US" sz="1467" dirty="0">
                <a:solidFill>
                  <a:prstClr val="white">
                    <a:lumMod val="50000"/>
                  </a:prstClr>
                </a:solidFill>
              </a:rPr>
              <a:t>5</a:t>
            </a:r>
          </a:p>
        </p:txBody>
      </p:sp>
      <p:sp>
        <p:nvSpPr>
          <p:cNvPr id="28" name="TextBox 27"/>
          <p:cNvSpPr txBox="1"/>
          <p:nvPr/>
        </p:nvSpPr>
        <p:spPr>
          <a:xfrm>
            <a:off x="10319006" y="2557070"/>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34" name="TextBox 33"/>
          <p:cNvSpPr txBox="1"/>
          <p:nvPr/>
        </p:nvSpPr>
        <p:spPr>
          <a:xfrm>
            <a:off x="9958712" y="2568668"/>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35" name="TextBox 34"/>
          <p:cNvSpPr txBox="1"/>
          <p:nvPr/>
        </p:nvSpPr>
        <p:spPr>
          <a:xfrm>
            <a:off x="9479420" y="2570768"/>
            <a:ext cx="279244" cy="318100"/>
          </a:xfrm>
          <a:prstGeom prst="rect">
            <a:avLst/>
          </a:prstGeom>
          <a:noFill/>
        </p:spPr>
        <p:txBody>
          <a:bodyPr wrap="none" rtlCol="0">
            <a:spAutoFit/>
          </a:bodyPr>
          <a:lstStyle/>
          <a:p>
            <a:r>
              <a:rPr lang="en-US" sz="1467" dirty="0">
                <a:solidFill>
                  <a:prstClr val="white">
                    <a:lumMod val="50000"/>
                  </a:prstClr>
                </a:solidFill>
              </a:rPr>
              <a:t>3</a:t>
            </a:r>
          </a:p>
        </p:txBody>
      </p:sp>
      <p:sp>
        <p:nvSpPr>
          <p:cNvPr id="39" name="TextBox 38"/>
          <p:cNvSpPr txBox="1"/>
          <p:nvPr/>
        </p:nvSpPr>
        <p:spPr>
          <a:xfrm>
            <a:off x="9015591" y="2580096"/>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44" name="TextBox 43"/>
          <p:cNvSpPr txBox="1"/>
          <p:nvPr/>
        </p:nvSpPr>
        <p:spPr>
          <a:xfrm>
            <a:off x="8586231" y="2567330"/>
            <a:ext cx="342403" cy="318100"/>
          </a:xfrm>
          <a:prstGeom prst="rect">
            <a:avLst/>
          </a:prstGeom>
          <a:noFill/>
        </p:spPr>
        <p:txBody>
          <a:bodyPr wrap="square" rtlCol="0">
            <a:spAutoFit/>
          </a:bodyPr>
          <a:lstStyle/>
          <a:p>
            <a:r>
              <a:rPr lang="en-US" sz="1467" dirty="0">
                <a:solidFill>
                  <a:prstClr val="white">
                    <a:lumMod val="50000"/>
                  </a:prstClr>
                </a:solidFill>
              </a:rPr>
              <a:t>5</a:t>
            </a:r>
          </a:p>
        </p:txBody>
      </p:sp>
      <p:sp>
        <p:nvSpPr>
          <p:cNvPr id="45" name="TextBox 44"/>
          <p:cNvSpPr txBox="1"/>
          <p:nvPr/>
        </p:nvSpPr>
        <p:spPr>
          <a:xfrm>
            <a:off x="9787511" y="1934126"/>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46" name="TextBox 45"/>
          <p:cNvSpPr txBox="1"/>
          <p:nvPr/>
        </p:nvSpPr>
        <p:spPr>
          <a:xfrm>
            <a:off x="9387613" y="1926539"/>
            <a:ext cx="342403" cy="318100"/>
          </a:xfrm>
          <a:prstGeom prst="rect">
            <a:avLst/>
          </a:prstGeom>
          <a:noFill/>
        </p:spPr>
        <p:txBody>
          <a:bodyPr wrap="square" rtlCol="0">
            <a:spAutoFit/>
          </a:bodyPr>
          <a:lstStyle/>
          <a:p>
            <a:r>
              <a:rPr lang="en-US" sz="1467" dirty="0">
                <a:solidFill>
                  <a:prstClr val="white">
                    <a:lumMod val="50000"/>
                  </a:prstClr>
                </a:solidFill>
              </a:rPr>
              <a:t>2</a:t>
            </a:r>
          </a:p>
        </p:txBody>
      </p:sp>
      <p:sp>
        <p:nvSpPr>
          <p:cNvPr id="47" name="TextBox 46"/>
          <p:cNvSpPr txBox="1"/>
          <p:nvPr/>
        </p:nvSpPr>
        <p:spPr>
          <a:xfrm>
            <a:off x="8956998" y="1926539"/>
            <a:ext cx="291220" cy="318100"/>
          </a:xfrm>
          <a:prstGeom prst="rect">
            <a:avLst/>
          </a:prstGeom>
          <a:noFill/>
        </p:spPr>
        <p:txBody>
          <a:bodyPr wrap="square" rtlCol="0">
            <a:spAutoFit/>
          </a:bodyPr>
          <a:lstStyle/>
          <a:p>
            <a:r>
              <a:rPr lang="en-US" sz="1467" dirty="0">
                <a:solidFill>
                  <a:prstClr val="white">
                    <a:lumMod val="50000"/>
                  </a:prstClr>
                </a:solidFill>
              </a:rPr>
              <a:t>3</a:t>
            </a:r>
          </a:p>
        </p:txBody>
      </p:sp>
      <p:sp>
        <p:nvSpPr>
          <p:cNvPr id="48" name="TextBox 47"/>
          <p:cNvSpPr txBox="1"/>
          <p:nvPr/>
        </p:nvSpPr>
        <p:spPr>
          <a:xfrm>
            <a:off x="8480481" y="1934376"/>
            <a:ext cx="291220" cy="318100"/>
          </a:xfrm>
          <a:prstGeom prst="rect">
            <a:avLst/>
          </a:prstGeom>
          <a:noFill/>
        </p:spPr>
        <p:txBody>
          <a:bodyPr wrap="square" rtlCol="0">
            <a:spAutoFit/>
          </a:bodyPr>
          <a:lstStyle/>
          <a:p>
            <a:r>
              <a:rPr lang="en-US" sz="1467" dirty="0">
                <a:solidFill>
                  <a:prstClr val="white">
                    <a:lumMod val="50000"/>
                  </a:prstClr>
                </a:solidFill>
              </a:rPr>
              <a:t>4</a:t>
            </a:r>
          </a:p>
        </p:txBody>
      </p:sp>
      <p:cxnSp>
        <p:nvCxnSpPr>
          <p:cNvPr id="5" name="Straight Arrow Connector 4"/>
          <p:cNvCxnSpPr/>
          <p:nvPr/>
        </p:nvCxnSpPr>
        <p:spPr>
          <a:xfrm flipH="1">
            <a:off x="5184175" y="2112577"/>
            <a:ext cx="287979" cy="510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145497" y="2766455"/>
            <a:ext cx="287979" cy="510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502612" y="2086959"/>
            <a:ext cx="287937" cy="55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721289" y="2750141"/>
            <a:ext cx="287937" cy="55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52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17</a:t>
            </a:fld>
            <a:endParaRPr lang="en-US" dirty="0">
              <a:solidFill>
                <a:prstClr val="white"/>
              </a:solidFill>
            </a:endParaRPr>
          </a:p>
        </p:txBody>
      </p:sp>
      <p:sp>
        <p:nvSpPr>
          <p:cNvPr id="4" name="TextBox 3"/>
          <p:cNvSpPr txBox="1"/>
          <p:nvPr/>
        </p:nvSpPr>
        <p:spPr>
          <a:xfrm>
            <a:off x="9227162" y="1030174"/>
            <a:ext cx="2019014"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insertion site</a:t>
            </a:r>
          </a:p>
          <a:p>
            <a:pPr algn="ctr"/>
            <a:r>
              <a:rPr lang="en-US" sz="2667" dirty="0">
                <a:solidFill>
                  <a:prstClr val="black"/>
                </a:solidFill>
              </a:rPr>
              <a:t>identification</a:t>
            </a:r>
          </a:p>
        </p:txBody>
      </p:sp>
      <p:sp>
        <p:nvSpPr>
          <p:cNvPr id="5" name="TextBox 4"/>
          <p:cNvSpPr txBox="1"/>
          <p:nvPr/>
        </p:nvSpPr>
        <p:spPr>
          <a:xfrm>
            <a:off x="192506" y="5697669"/>
            <a:ext cx="11823031" cy="584775"/>
          </a:xfrm>
          <a:prstGeom prst="rect">
            <a:avLst/>
          </a:prstGeom>
          <a:noFill/>
        </p:spPr>
        <p:txBody>
          <a:bodyPr wrap="square" rtlCol="0">
            <a:spAutoFit/>
          </a:bodyPr>
          <a:lstStyle/>
          <a:p>
            <a:pPr algn="ctr"/>
            <a:r>
              <a:rPr lang="en-US" sz="3200" dirty="0">
                <a:solidFill>
                  <a:prstClr val="black"/>
                </a:solidFill>
              </a:rPr>
              <a:t>identify 4</a:t>
            </a:r>
            <a:r>
              <a:rPr lang="en-US" sz="3200" baseline="30000" dirty="0">
                <a:solidFill>
                  <a:prstClr val="black"/>
                </a:solidFill>
              </a:rPr>
              <a:t>th</a:t>
            </a:r>
            <a:r>
              <a:rPr lang="en-US" sz="3200" dirty="0">
                <a:solidFill>
                  <a:prstClr val="black"/>
                </a:solidFill>
              </a:rPr>
              <a:t> or 5</a:t>
            </a:r>
            <a:r>
              <a:rPr lang="en-US" sz="3200" baseline="30000" dirty="0">
                <a:solidFill>
                  <a:prstClr val="black"/>
                </a:solidFill>
              </a:rPr>
              <a:t>th</a:t>
            </a:r>
            <a:r>
              <a:rPr lang="en-US" sz="3200" dirty="0">
                <a:solidFill>
                  <a:prstClr val="black"/>
                </a:solidFill>
              </a:rPr>
              <a:t> intercostal space </a:t>
            </a:r>
          </a:p>
        </p:txBody>
      </p:sp>
      <p:pic>
        <p:nvPicPr>
          <p:cNvPr id="6" name="Picture 2" descr="C:\Users\Scotty.bolleter\Desktop\Pics 091917\IMG_E103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77793" y="982045"/>
            <a:ext cx="4181504" cy="4857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5618751" y="3844526"/>
            <a:ext cx="332323" cy="816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24184" y="4712264"/>
            <a:ext cx="992003" cy="22276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16606" y="4179688"/>
            <a:ext cx="1223381" cy="26676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45283" y="3466849"/>
            <a:ext cx="1483959" cy="37937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20812411">
            <a:off x="8772110" y="2505713"/>
            <a:ext cx="2240100" cy="461665"/>
          </a:xfrm>
          <a:prstGeom prst="rect">
            <a:avLst/>
          </a:prstGeom>
          <a:noFill/>
        </p:spPr>
        <p:txBody>
          <a:bodyPr wrap="none" rtlCol="0">
            <a:spAutoFit/>
          </a:bodyPr>
          <a:lstStyle/>
          <a:p>
            <a:r>
              <a:rPr lang="en-US" sz="2400" dirty="0">
                <a:solidFill>
                  <a:prstClr val="white">
                    <a:lumMod val="50000"/>
                  </a:prstClr>
                </a:solidFill>
              </a:rPr>
              <a:t>anterior-axillary </a:t>
            </a:r>
          </a:p>
        </p:txBody>
      </p:sp>
      <p:cxnSp>
        <p:nvCxnSpPr>
          <p:cNvPr id="13" name="Straight Connector 12"/>
          <p:cNvCxnSpPr/>
          <p:nvPr/>
        </p:nvCxnSpPr>
        <p:spPr>
          <a:xfrm flipV="1">
            <a:off x="3647220" y="2694527"/>
            <a:ext cx="7388608" cy="177582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85297" y="3131564"/>
            <a:ext cx="7350531" cy="180852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16185" y="3656535"/>
            <a:ext cx="4419644" cy="106772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0778719">
            <a:off x="9316452" y="2900732"/>
            <a:ext cx="1710918" cy="461665"/>
          </a:xfrm>
          <a:prstGeom prst="rect">
            <a:avLst/>
          </a:prstGeom>
          <a:noFill/>
        </p:spPr>
        <p:txBody>
          <a:bodyPr wrap="none" rtlCol="0">
            <a:spAutoFit/>
          </a:bodyPr>
          <a:lstStyle/>
          <a:p>
            <a:r>
              <a:rPr lang="en-US" sz="2400" dirty="0">
                <a:solidFill>
                  <a:prstClr val="white">
                    <a:lumMod val="50000"/>
                  </a:prstClr>
                </a:solidFill>
              </a:rPr>
              <a:t>mid-axillary</a:t>
            </a:r>
            <a:r>
              <a:rPr lang="en-US" sz="2400" dirty="0">
                <a:solidFill>
                  <a:prstClr val="black"/>
                </a:solidFill>
              </a:rPr>
              <a:t> </a:t>
            </a:r>
          </a:p>
        </p:txBody>
      </p:sp>
      <p:sp>
        <p:nvSpPr>
          <p:cNvPr id="22" name="TextBox 21"/>
          <p:cNvSpPr txBox="1"/>
          <p:nvPr/>
        </p:nvSpPr>
        <p:spPr>
          <a:xfrm rot="20778719">
            <a:off x="8739521" y="3503633"/>
            <a:ext cx="2374176" cy="461665"/>
          </a:xfrm>
          <a:prstGeom prst="rect">
            <a:avLst/>
          </a:prstGeom>
          <a:noFill/>
        </p:spPr>
        <p:txBody>
          <a:bodyPr wrap="none" rtlCol="0">
            <a:spAutoFit/>
          </a:bodyPr>
          <a:lstStyle/>
          <a:p>
            <a:r>
              <a:rPr lang="en-US" sz="2400" dirty="0">
                <a:solidFill>
                  <a:prstClr val="white">
                    <a:lumMod val="50000"/>
                  </a:prstClr>
                </a:solidFill>
              </a:rPr>
              <a:t>posterior-axillary </a:t>
            </a:r>
          </a:p>
        </p:txBody>
      </p:sp>
      <p:sp>
        <p:nvSpPr>
          <p:cNvPr id="12" name="Rectangle 11"/>
          <p:cNvSpPr/>
          <p:nvPr/>
        </p:nvSpPr>
        <p:spPr>
          <a:xfrm>
            <a:off x="192506" y="6164590"/>
            <a:ext cx="11823031" cy="461665"/>
          </a:xfrm>
          <a:prstGeom prst="rect">
            <a:avLst/>
          </a:prstGeom>
        </p:spPr>
        <p:txBody>
          <a:bodyPr wrap="square">
            <a:spAutoFit/>
          </a:bodyPr>
          <a:lstStyle/>
          <a:p>
            <a:pPr algn="ctr"/>
            <a:r>
              <a:rPr lang="en-US" sz="2400" dirty="0">
                <a:solidFill>
                  <a:prstClr val="white">
                    <a:lumMod val="50000"/>
                  </a:prstClr>
                </a:solidFill>
              </a:rPr>
              <a:t>anterior axillary line </a:t>
            </a:r>
            <a:r>
              <a:rPr lang="en-US" sz="2133" dirty="0">
                <a:solidFill>
                  <a:prstClr val="white">
                    <a:lumMod val="50000"/>
                  </a:prstClr>
                </a:solidFill>
              </a:rPr>
              <a:t>(or between anterior and mid axillary lines)</a:t>
            </a:r>
            <a:endParaRPr lang="en-US" sz="2667" dirty="0">
              <a:solidFill>
                <a:prstClr val="white">
                  <a:lumMod val="50000"/>
                </a:prstClr>
              </a:solidFill>
            </a:endParaRPr>
          </a:p>
        </p:txBody>
      </p:sp>
      <p:cxnSp>
        <p:nvCxnSpPr>
          <p:cNvPr id="18" name="Straight Connector 17"/>
          <p:cNvCxnSpPr/>
          <p:nvPr/>
        </p:nvCxnSpPr>
        <p:spPr>
          <a:xfrm flipH="1">
            <a:off x="5625236" y="4271756"/>
            <a:ext cx="1196600" cy="27810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624184" y="3926461"/>
            <a:ext cx="332323" cy="81684"/>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56931" y="3543405"/>
            <a:ext cx="1483959" cy="379375"/>
          </a:xfrm>
          <a:prstGeom prst="line">
            <a:avLst/>
          </a:prstGeom>
          <a:ln w="28575">
            <a:solidFill>
              <a:srgbClr val="0099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0778719">
            <a:off x="3559805" y="4294128"/>
            <a:ext cx="1421992" cy="461665"/>
          </a:xfrm>
          <a:prstGeom prst="rect">
            <a:avLst/>
          </a:prstGeom>
          <a:noFill/>
        </p:spPr>
        <p:txBody>
          <a:bodyPr wrap="none" rtlCol="0">
            <a:spAutoFit/>
          </a:bodyPr>
          <a:lstStyle/>
          <a:p>
            <a:r>
              <a:rPr lang="en-US" sz="2400" dirty="0">
                <a:solidFill>
                  <a:prstClr val="white">
                    <a:lumMod val="50000"/>
                  </a:prstClr>
                </a:solidFill>
              </a:rPr>
              <a:t>safe zone</a:t>
            </a:r>
            <a:r>
              <a:rPr lang="en-US" sz="2400" dirty="0">
                <a:solidFill>
                  <a:prstClr val="black"/>
                </a:solidFill>
              </a:rPr>
              <a:t> </a:t>
            </a:r>
          </a:p>
        </p:txBody>
      </p:sp>
      <p:cxnSp>
        <p:nvCxnSpPr>
          <p:cNvPr id="27" name="Straight Connector 26"/>
          <p:cNvCxnSpPr/>
          <p:nvPr/>
        </p:nvCxnSpPr>
        <p:spPr>
          <a:xfrm flipH="1">
            <a:off x="6565790" y="4139648"/>
            <a:ext cx="390881" cy="915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24184" y="4359816"/>
            <a:ext cx="368440" cy="866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12894" y="3922779"/>
            <a:ext cx="343613" cy="8762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547091" y="3551817"/>
            <a:ext cx="882152" cy="21499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08247" y="4293872"/>
            <a:ext cx="2172903" cy="1241622"/>
          </a:xfrm>
          <a:prstGeom prst="rect">
            <a:avLst/>
          </a:prstGeom>
          <a:solidFill>
            <a:srgbClr val="FFFF00"/>
          </a:solidFill>
          <a:ln>
            <a:solidFill>
              <a:schemeClr val="tx1"/>
            </a:solidFill>
          </a:ln>
        </p:spPr>
        <p:txBody>
          <a:bodyPr wrap="none" rtlCol="0">
            <a:spAutoFit/>
          </a:bodyPr>
          <a:lstStyle/>
          <a:p>
            <a:pPr algn="ctr"/>
            <a:r>
              <a:rPr lang="en-US" sz="1867" dirty="0">
                <a:solidFill>
                  <a:prstClr val="black"/>
                </a:solidFill>
              </a:rPr>
              <a:t>mark &amp; cleans site</a:t>
            </a:r>
          </a:p>
          <a:p>
            <a:pPr algn="ctr"/>
            <a:r>
              <a:rPr lang="en-US" sz="1867" dirty="0">
                <a:solidFill>
                  <a:prstClr val="white">
                    <a:lumMod val="50000"/>
                  </a:prstClr>
                </a:solidFill>
              </a:rPr>
              <a:t>area over 4</a:t>
            </a:r>
            <a:r>
              <a:rPr lang="en-US" sz="1867" baseline="30000" dirty="0">
                <a:solidFill>
                  <a:prstClr val="white">
                    <a:lumMod val="50000"/>
                  </a:prstClr>
                </a:solidFill>
              </a:rPr>
              <a:t>th</a:t>
            </a:r>
            <a:r>
              <a:rPr lang="en-US" sz="1867" dirty="0">
                <a:solidFill>
                  <a:prstClr val="white">
                    <a:lumMod val="50000"/>
                  </a:prstClr>
                </a:solidFill>
              </a:rPr>
              <a:t> &amp; 5</a:t>
            </a:r>
            <a:r>
              <a:rPr lang="en-US" sz="1867" baseline="30000" dirty="0">
                <a:solidFill>
                  <a:prstClr val="white">
                    <a:lumMod val="50000"/>
                  </a:prstClr>
                </a:solidFill>
              </a:rPr>
              <a:t>th</a:t>
            </a:r>
            <a:r>
              <a:rPr lang="en-US" sz="1867" dirty="0">
                <a:solidFill>
                  <a:prstClr val="white">
                    <a:lumMod val="50000"/>
                  </a:prstClr>
                </a:solidFill>
              </a:rPr>
              <a:t> </a:t>
            </a:r>
          </a:p>
          <a:p>
            <a:pPr algn="ctr"/>
            <a:r>
              <a:rPr lang="en-US" sz="1867" dirty="0">
                <a:solidFill>
                  <a:prstClr val="white">
                    <a:lumMod val="50000"/>
                  </a:prstClr>
                </a:solidFill>
              </a:rPr>
              <a:t>intercostal spaces</a:t>
            </a:r>
          </a:p>
          <a:p>
            <a:pPr algn="ctr"/>
            <a:r>
              <a:rPr lang="en-US" sz="1867" dirty="0">
                <a:solidFill>
                  <a:prstClr val="white">
                    <a:lumMod val="50000"/>
                  </a:prstClr>
                </a:solidFill>
              </a:rPr>
              <a:t>anterior axillary  line</a:t>
            </a:r>
          </a:p>
        </p:txBody>
      </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279" y="964800"/>
            <a:ext cx="2672783" cy="2258041"/>
          </a:xfrm>
          <a:prstGeom prst="rect">
            <a:avLst/>
          </a:prstGeom>
        </p:spPr>
      </p:pic>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3693" y="3601629"/>
            <a:ext cx="2676319" cy="2262724"/>
          </a:xfrm>
          <a:prstGeom prst="rect">
            <a:avLst/>
          </a:prstGeom>
        </p:spPr>
      </p:pic>
      <p:sp>
        <p:nvSpPr>
          <p:cNvPr id="35" name="TextBox 34"/>
          <p:cNvSpPr txBox="1"/>
          <p:nvPr/>
        </p:nvSpPr>
        <p:spPr>
          <a:xfrm>
            <a:off x="1273926" y="3121948"/>
            <a:ext cx="966931" cy="461665"/>
          </a:xfrm>
          <a:prstGeom prst="rect">
            <a:avLst/>
          </a:prstGeom>
          <a:noFill/>
        </p:spPr>
        <p:txBody>
          <a:bodyPr wrap="none" rtlCol="0">
            <a:spAutoFit/>
          </a:bodyPr>
          <a:lstStyle/>
          <a:p>
            <a:r>
              <a:rPr lang="en-US" sz="2400" dirty="0">
                <a:solidFill>
                  <a:prstClr val="black"/>
                </a:solidFill>
              </a:rPr>
              <a:t>4</a:t>
            </a:r>
            <a:r>
              <a:rPr lang="en-US" sz="2400" baseline="30000" dirty="0">
                <a:solidFill>
                  <a:prstClr val="black"/>
                </a:solidFill>
              </a:rPr>
              <a:t>th</a:t>
            </a:r>
            <a:r>
              <a:rPr lang="en-US" sz="2400" dirty="0">
                <a:solidFill>
                  <a:prstClr val="black"/>
                </a:solidFill>
              </a:rPr>
              <a:t> ICS</a:t>
            </a:r>
          </a:p>
        </p:txBody>
      </p:sp>
      <p:sp>
        <p:nvSpPr>
          <p:cNvPr id="36" name="TextBox 35"/>
          <p:cNvSpPr txBox="1"/>
          <p:nvPr/>
        </p:nvSpPr>
        <p:spPr>
          <a:xfrm>
            <a:off x="1380561" y="5860818"/>
            <a:ext cx="966931" cy="461665"/>
          </a:xfrm>
          <a:prstGeom prst="rect">
            <a:avLst/>
          </a:prstGeom>
          <a:noFill/>
        </p:spPr>
        <p:txBody>
          <a:bodyPr wrap="none" rtlCol="0">
            <a:spAutoFit/>
          </a:bodyPr>
          <a:lstStyle/>
          <a:p>
            <a:r>
              <a:rPr lang="en-US" sz="2400" dirty="0">
                <a:solidFill>
                  <a:prstClr val="black"/>
                </a:solidFill>
              </a:rPr>
              <a:t>5</a:t>
            </a:r>
            <a:r>
              <a:rPr lang="en-US" sz="2400" baseline="30000" dirty="0">
                <a:solidFill>
                  <a:prstClr val="black"/>
                </a:solidFill>
              </a:rPr>
              <a:t>th</a:t>
            </a:r>
            <a:r>
              <a:rPr lang="en-US" sz="2400" dirty="0">
                <a:solidFill>
                  <a:prstClr val="black"/>
                </a:solidFill>
              </a:rPr>
              <a:t> ICS</a:t>
            </a:r>
          </a:p>
        </p:txBody>
      </p:sp>
      <p:pic>
        <p:nvPicPr>
          <p:cNvPr id="37" name="Picture 2" descr="Image result for north american rescu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478971" y="224987"/>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Tree>
    <p:extLst>
      <p:ext uri="{BB962C8B-B14F-4D97-AF65-F5344CB8AC3E}">
        <p14:creationId xmlns:p14="http://schemas.microsoft.com/office/powerpoint/2010/main" val="403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18</a:t>
            </a:fld>
            <a:endParaRPr lang="en-US" dirty="0">
              <a:solidFill>
                <a:prstClr val="white"/>
              </a:solidFill>
            </a:endParaRPr>
          </a:p>
        </p:txBody>
      </p:sp>
      <p:pic>
        <p:nvPicPr>
          <p:cNvPr id="5" name="Picture 2" descr="C:\Users\Scotty.bolleter\Desktop\Pics 091917\IMG_E10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469" y="103525"/>
            <a:ext cx="4655031" cy="6206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86437" y="2790836"/>
            <a:ext cx="2590902" cy="502766"/>
          </a:xfrm>
          <a:prstGeom prst="rect">
            <a:avLst/>
          </a:prstGeom>
          <a:solidFill>
            <a:schemeClr val="bg1"/>
          </a:solidFill>
          <a:ln>
            <a:solidFill>
              <a:schemeClr val="tx1"/>
            </a:solidFill>
          </a:ln>
        </p:spPr>
        <p:txBody>
          <a:bodyPr wrap="none" rtlCol="0">
            <a:spAutoFit/>
          </a:bodyPr>
          <a:lstStyle/>
          <a:p>
            <a:r>
              <a:rPr lang="en-US" sz="2667" dirty="0">
                <a:solidFill>
                  <a:prstClr val="black"/>
                </a:solidFill>
              </a:rPr>
              <a:t>site reverification</a:t>
            </a:r>
          </a:p>
        </p:txBody>
      </p:sp>
      <p:cxnSp>
        <p:nvCxnSpPr>
          <p:cNvPr id="7" name="Straight Arrow Connector 6"/>
          <p:cNvCxnSpPr>
            <a:stCxn id="6" idx="1"/>
          </p:cNvCxnSpPr>
          <p:nvPr/>
        </p:nvCxnSpPr>
        <p:spPr>
          <a:xfrm flipH="1" flipV="1">
            <a:off x="3047717" y="2597397"/>
            <a:ext cx="2238720" cy="4448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65026" y="310953"/>
            <a:ext cx="2308517"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site verification</a:t>
            </a:r>
          </a:p>
          <a:p>
            <a:pPr algn="ctr"/>
            <a:r>
              <a:rPr lang="en-US" sz="2667" dirty="0">
                <a:solidFill>
                  <a:prstClr val="black"/>
                </a:solidFill>
              </a:rPr>
              <a:t>and framing</a:t>
            </a:r>
          </a:p>
        </p:txBody>
      </p:sp>
      <p:cxnSp>
        <p:nvCxnSpPr>
          <p:cNvPr id="25" name="Straight Arrow Connector 24"/>
          <p:cNvCxnSpPr>
            <a:stCxn id="22" idx="1"/>
          </p:cNvCxnSpPr>
          <p:nvPr/>
        </p:nvCxnSpPr>
        <p:spPr>
          <a:xfrm flipH="1">
            <a:off x="3657600" y="767553"/>
            <a:ext cx="1807426" cy="1515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5432" y="328052"/>
            <a:ext cx="2949493" cy="2491813"/>
          </a:xfrm>
          <a:prstGeom prst="rect">
            <a:avLst/>
          </a:prstGeom>
        </p:spPr>
      </p:pic>
      <p:pic>
        <p:nvPicPr>
          <p:cNvPr id="30" name="Picture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15432" y="3468365"/>
            <a:ext cx="2949493" cy="2493683"/>
          </a:xfrm>
          <a:prstGeom prst="rect">
            <a:avLst/>
          </a:prstGeom>
        </p:spPr>
      </p:pic>
      <p:sp>
        <p:nvSpPr>
          <p:cNvPr id="31" name="TextBox 30"/>
          <p:cNvSpPr txBox="1"/>
          <p:nvPr/>
        </p:nvSpPr>
        <p:spPr>
          <a:xfrm>
            <a:off x="8515433" y="2807150"/>
            <a:ext cx="966931" cy="461665"/>
          </a:xfrm>
          <a:prstGeom prst="rect">
            <a:avLst/>
          </a:prstGeom>
          <a:noFill/>
        </p:spPr>
        <p:txBody>
          <a:bodyPr wrap="none" rtlCol="0">
            <a:spAutoFit/>
          </a:bodyPr>
          <a:lstStyle/>
          <a:p>
            <a:r>
              <a:rPr lang="en-US" sz="2400" dirty="0">
                <a:solidFill>
                  <a:prstClr val="black"/>
                </a:solidFill>
              </a:rPr>
              <a:t>4</a:t>
            </a:r>
            <a:r>
              <a:rPr lang="en-US" sz="2400" baseline="30000" dirty="0">
                <a:solidFill>
                  <a:prstClr val="black"/>
                </a:solidFill>
              </a:rPr>
              <a:t>th</a:t>
            </a:r>
            <a:r>
              <a:rPr lang="en-US" sz="2400" dirty="0">
                <a:solidFill>
                  <a:prstClr val="black"/>
                </a:solidFill>
              </a:rPr>
              <a:t> ICS</a:t>
            </a:r>
          </a:p>
        </p:txBody>
      </p:sp>
      <p:sp>
        <p:nvSpPr>
          <p:cNvPr id="32" name="TextBox 31"/>
          <p:cNvSpPr txBox="1"/>
          <p:nvPr/>
        </p:nvSpPr>
        <p:spPr>
          <a:xfrm>
            <a:off x="8375388" y="5936616"/>
            <a:ext cx="966931" cy="461665"/>
          </a:xfrm>
          <a:prstGeom prst="rect">
            <a:avLst/>
          </a:prstGeom>
          <a:noFill/>
        </p:spPr>
        <p:txBody>
          <a:bodyPr wrap="none" rtlCol="0">
            <a:spAutoFit/>
          </a:bodyPr>
          <a:lstStyle/>
          <a:p>
            <a:r>
              <a:rPr lang="en-US" sz="2400" dirty="0">
                <a:solidFill>
                  <a:prstClr val="black"/>
                </a:solidFill>
              </a:rPr>
              <a:t>5</a:t>
            </a:r>
            <a:r>
              <a:rPr lang="en-US" sz="2400" baseline="30000" dirty="0">
                <a:solidFill>
                  <a:prstClr val="black"/>
                </a:solidFill>
              </a:rPr>
              <a:t>th</a:t>
            </a:r>
            <a:r>
              <a:rPr lang="en-US" sz="2400" dirty="0">
                <a:solidFill>
                  <a:prstClr val="black"/>
                </a:solidFill>
              </a:rPr>
              <a:t> ICS</a:t>
            </a:r>
          </a:p>
        </p:txBody>
      </p:sp>
      <p:pic>
        <p:nvPicPr>
          <p:cNvPr id="33" name="Picture 2" descr="Image result for north american rescu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43541" y="4374815"/>
            <a:ext cx="2351477" cy="1323632"/>
          </a:xfrm>
          <a:prstGeom prst="rect">
            <a:avLst/>
          </a:prstGeom>
          <a:solidFill>
            <a:schemeClr val="bg1"/>
          </a:solidFill>
          <a:ln>
            <a:noFill/>
          </a:ln>
        </p:spPr>
        <p:txBody>
          <a:bodyPr wrap="none" rtlCol="0">
            <a:spAutoFit/>
          </a:bodyPr>
          <a:lstStyle/>
          <a:p>
            <a:pPr algn="ctr"/>
            <a:r>
              <a:rPr lang="en-US" sz="2667" dirty="0">
                <a:solidFill>
                  <a:srgbClr val="C00000"/>
                </a:solidFill>
              </a:rPr>
              <a:t>insertion site is </a:t>
            </a:r>
          </a:p>
          <a:p>
            <a:pPr algn="ctr"/>
            <a:r>
              <a:rPr lang="en-US" sz="2667" dirty="0">
                <a:solidFill>
                  <a:srgbClr val="C00000"/>
                </a:solidFill>
              </a:rPr>
              <a:t>superior to </a:t>
            </a:r>
          </a:p>
          <a:p>
            <a:pPr algn="ctr"/>
            <a:r>
              <a:rPr lang="en-US" sz="2667" dirty="0">
                <a:solidFill>
                  <a:srgbClr val="C00000"/>
                </a:solidFill>
              </a:rPr>
              <a:t>targeted rib</a:t>
            </a:r>
            <a:endParaRPr lang="en-US" sz="2133" dirty="0">
              <a:solidFill>
                <a:srgbClr val="C00000"/>
              </a:solidFill>
            </a:endParaRPr>
          </a:p>
        </p:txBody>
      </p:sp>
      <p:sp>
        <p:nvSpPr>
          <p:cNvPr id="23" name="Rectangle 22"/>
          <p:cNvSpPr/>
          <p:nvPr/>
        </p:nvSpPr>
        <p:spPr>
          <a:xfrm>
            <a:off x="594444" y="6282195"/>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Tree>
    <p:extLst>
      <p:ext uri="{BB962C8B-B14F-4D97-AF65-F5344CB8AC3E}">
        <p14:creationId xmlns:p14="http://schemas.microsoft.com/office/powerpoint/2010/main" val="58015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19</a:t>
            </a:fld>
            <a:endParaRPr lang="en-US"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11252">
            <a:off x="4889822" y="837642"/>
            <a:ext cx="3064093" cy="2459684"/>
          </a:xfrm>
          <a:prstGeom prst="rect">
            <a:avLst/>
          </a:prstGeom>
          <a:ln>
            <a:noFill/>
          </a:ln>
          <a:effectLst>
            <a:softEdge rad="112500"/>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53685" y="891304"/>
            <a:ext cx="6175800" cy="4629257"/>
          </a:xfrm>
          <a:prstGeom prst="rect">
            <a:avLst/>
          </a:prstGeom>
          <a:ln>
            <a:noFill/>
          </a:ln>
          <a:effectLst>
            <a:softEdge rad="112500"/>
          </a:effectLst>
        </p:spPr>
      </p:pic>
      <p:sp>
        <p:nvSpPr>
          <p:cNvPr id="8" name="Rectangle 7"/>
          <p:cNvSpPr/>
          <p:nvPr/>
        </p:nvSpPr>
        <p:spPr>
          <a:xfrm>
            <a:off x="5160335" y="3964447"/>
            <a:ext cx="3317359" cy="1569660"/>
          </a:xfrm>
          <a:prstGeom prst="rect">
            <a:avLst/>
          </a:prstGeom>
        </p:spPr>
        <p:txBody>
          <a:bodyPr wrap="square">
            <a:spAutoFit/>
          </a:bodyPr>
          <a:lstStyle/>
          <a:p>
            <a:pPr algn="ctr"/>
            <a:r>
              <a:rPr lang="en-US" sz="2400" dirty="0">
                <a:solidFill>
                  <a:prstClr val="black"/>
                </a:solidFill>
              </a:rPr>
              <a:t>needle set stabilization improves precision placement and </a:t>
            </a:r>
          </a:p>
          <a:p>
            <a:pPr algn="ctr"/>
            <a:r>
              <a:rPr lang="en-US" sz="2400" dirty="0">
                <a:solidFill>
                  <a:prstClr val="black"/>
                </a:solidFill>
              </a:rPr>
              <a:t>depth control </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2990" y="622143"/>
            <a:ext cx="2676319" cy="2261028"/>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54959" y="3318786"/>
            <a:ext cx="2676319" cy="2262724"/>
          </a:xfrm>
          <a:prstGeom prst="rect">
            <a:avLst/>
          </a:prstGeom>
        </p:spPr>
      </p:pic>
      <p:sp>
        <p:nvSpPr>
          <p:cNvPr id="13" name="TextBox 12"/>
          <p:cNvSpPr txBox="1"/>
          <p:nvPr/>
        </p:nvSpPr>
        <p:spPr>
          <a:xfrm>
            <a:off x="9665437" y="2862464"/>
            <a:ext cx="797013" cy="379656"/>
          </a:xfrm>
          <a:prstGeom prst="rect">
            <a:avLst/>
          </a:prstGeom>
          <a:noFill/>
        </p:spPr>
        <p:txBody>
          <a:bodyPr wrap="none" rtlCol="0">
            <a:spAutoFit/>
          </a:bodyPr>
          <a:lstStyle/>
          <a:p>
            <a:r>
              <a:rPr lang="en-US" sz="1867" dirty="0">
                <a:solidFill>
                  <a:prstClr val="black"/>
                </a:solidFill>
              </a:rPr>
              <a:t>4</a:t>
            </a:r>
            <a:r>
              <a:rPr lang="en-US" sz="1867" baseline="30000" dirty="0">
                <a:solidFill>
                  <a:prstClr val="black"/>
                </a:solidFill>
              </a:rPr>
              <a:t>th</a:t>
            </a:r>
            <a:r>
              <a:rPr lang="en-US" sz="1867" dirty="0">
                <a:solidFill>
                  <a:prstClr val="black"/>
                </a:solidFill>
              </a:rPr>
              <a:t> ICS</a:t>
            </a:r>
          </a:p>
        </p:txBody>
      </p:sp>
      <p:pic>
        <p:nvPicPr>
          <p:cNvPr id="16" name="Picture 2" descr="Image result for north american rescu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5261812" y="681956"/>
            <a:ext cx="16041" cy="518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28204" y="681956"/>
            <a:ext cx="16041" cy="518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4444" y="6282195"/>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
        <p:nvSpPr>
          <p:cNvPr id="15" name="TextBox 14"/>
          <p:cNvSpPr txBox="1"/>
          <p:nvPr/>
        </p:nvSpPr>
        <p:spPr>
          <a:xfrm>
            <a:off x="9683467" y="5593245"/>
            <a:ext cx="797013" cy="379656"/>
          </a:xfrm>
          <a:prstGeom prst="rect">
            <a:avLst/>
          </a:prstGeom>
          <a:noFill/>
        </p:spPr>
        <p:txBody>
          <a:bodyPr wrap="none" rtlCol="0">
            <a:spAutoFit/>
          </a:bodyPr>
          <a:lstStyle/>
          <a:p>
            <a:r>
              <a:rPr lang="en-US" sz="1867" dirty="0">
                <a:solidFill>
                  <a:prstClr val="black"/>
                </a:solidFill>
              </a:rPr>
              <a:t>5</a:t>
            </a:r>
            <a:r>
              <a:rPr lang="en-US" sz="1867" baseline="30000" dirty="0">
                <a:solidFill>
                  <a:prstClr val="black"/>
                </a:solidFill>
              </a:rPr>
              <a:t>th</a:t>
            </a:r>
            <a:r>
              <a:rPr lang="en-US" sz="1867" dirty="0">
                <a:solidFill>
                  <a:prstClr val="black"/>
                </a:solidFill>
              </a:rPr>
              <a:t> ICS</a:t>
            </a:r>
          </a:p>
        </p:txBody>
      </p:sp>
    </p:spTree>
    <p:extLst>
      <p:ext uri="{BB962C8B-B14F-4D97-AF65-F5344CB8AC3E}">
        <p14:creationId xmlns:p14="http://schemas.microsoft.com/office/powerpoint/2010/main" val="381983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71020" y="1008554"/>
            <a:ext cx="6666689" cy="4840891"/>
          </a:xfrm>
        </p:spPr>
        <p:txBody>
          <a:bodyPr/>
          <a:lstStyle/>
          <a:p>
            <a:r>
              <a:rPr lang="en-US" sz="2667" b="1" dirty="0"/>
              <a:t>Warranty: </a:t>
            </a:r>
            <a:r>
              <a:rPr lang="en-US" sz="2667" dirty="0"/>
              <a:t>The SPEAR™ decompression needle system is a medical device, the use of which requires specific education and training. North American Rescue, LLC. warrants the SPEAR™ as merchantable expressly for the indication detailed. North American Rescue disclaims all other implied warranties relating to this product, to include use beyond this product’s identified purpose, and utilization by untrained personnel or legally unauthorized parties.</a:t>
            </a:r>
            <a:r>
              <a:rPr lang="en-US" sz="2667" b="1" dirty="0">
                <a:latin typeface="AntennaCond-Bold"/>
              </a:rPr>
              <a:t> </a:t>
            </a:r>
          </a:p>
          <a:p>
            <a:r>
              <a:rPr lang="en-US" sz="2667" b="1" dirty="0">
                <a:solidFill>
                  <a:srgbClr val="FF9900"/>
                </a:solidFill>
              </a:rPr>
              <a:t>Caution:</a:t>
            </a:r>
            <a:r>
              <a:rPr lang="en-US" sz="2667" b="1" dirty="0"/>
              <a:t> </a:t>
            </a:r>
            <a:r>
              <a:rPr lang="en-US" sz="2667" dirty="0"/>
              <a:t>Federal Law restricts the SPEAR™ to sale by, or on the order of, a licensed physician.</a:t>
            </a:r>
          </a:p>
        </p:txBody>
      </p:sp>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a:t>
            </a:fld>
            <a:endParaRPr lang="en-US" dirty="0">
              <a:solidFill>
                <a:prstClr val="white"/>
              </a:solidFill>
            </a:endParaRPr>
          </a:p>
        </p:txBody>
      </p:sp>
      <p:sp>
        <p:nvSpPr>
          <p:cNvPr id="9" name="TextBox 8"/>
          <p:cNvSpPr txBox="1"/>
          <p:nvPr/>
        </p:nvSpPr>
        <p:spPr>
          <a:xfrm>
            <a:off x="159028" y="1"/>
            <a:ext cx="11791673" cy="748795"/>
          </a:xfrm>
          <a:prstGeom prst="rect">
            <a:avLst/>
          </a:prstGeom>
          <a:noFill/>
        </p:spPr>
        <p:txBody>
          <a:bodyPr wrap="square" rtlCol="0">
            <a:spAutoFit/>
          </a:bodyPr>
          <a:lstStyle/>
          <a:p>
            <a:pPr algn="ctr"/>
            <a:r>
              <a:rPr lang="en-US" sz="2133" i="1" dirty="0">
                <a:solidFill>
                  <a:prstClr val="black"/>
                </a:solidFill>
              </a:rPr>
              <a:t>The following materials were developed for the purpose of </a:t>
            </a:r>
          </a:p>
          <a:p>
            <a:pPr algn="ctr"/>
            <a:r>
              <a:rPr lang="en-US" sz="2133" i="1" dirty="0">
                <a:solidFill>
                  <a:prstClr val="black"/>
                </a:solidFill>
              </a:rPr>
              <a:t>SPEAR™ decompression needle system orientation and training</a:t>
            </a:r>
          </a:p>
        </p:txBody>
      </p:sp>
    </p:spTree>
    <p:extLst>
      <p:ext uri="{BB962C8B-B14F-4D97-AF65-F5344CB8AC3E}">
        <p14:creationId xmlns:p14="http://schemas.microsoft.com/office/powerpoint/2010/main" val="315809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20</a:t>
            </a:fld>
            <a:endParaRPr lang="en-US" dirty="0">
              <a:solidFill>
                <a:prstClr val="white"/>
              </a:solidFill>
            </a:endParaRPr>
          </a:p>
        </p:txBody>
      </p:sp>
      <p:pic>
        <p:nvPicPr>
          <p:cNvPr id="6"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42339" y="708660"/>
            <a:ext cx="4047479" cy="3150585"/>
          </a:xfrm>
          <a:prstGeom prst="rect">
            <a:avLst/>
          </a:prstGeom>
          <a:ln>
            <a:noFill/>
          </a:ln>
          <a:effectLst>
            <a:softEdge rad="112500"/>
          </a:effectLst>
        </p:spPr>
      </p:pic>
      <p:pic>
        <p:nvPicPr>
          <p:cNvPr id="13" name="Picture 2" descr="C:\Users\Scotty.bolleter\Desktop\Pics 091917\IMG_E104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73197" y="260212"/>
            <a:ext cx="4029091" cy="6259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82194" y="5299180"/>
            <a:ext cx="3320268" cy="748795"/>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needle set stabilization</a:t>
            </a:r>
          </a:p>
          <a:p>
            <a:pPr algn="ctr"/>
            <a:r>
              <a:rPr lang="en-US" sz="2133" dirty="0">
                <a:solidFill>
                  <a:prstClr val="black"/>
                </a:solidFill>
              </a:rPr>
              <a:t>with finger tip depth control</a:t>
            </a:r>
          </a:p>
        </p:txBody>
      </p:sp>
      <p:sp>
        <p:nvSpPr>
          <p:cNvPr id="15" name="TextBox 14"/>
          <p:cNvSpPr txBox="1"/>
          <p:nvPr/>
        </p:nvSpPr>
        <p:spPr>
          <a:xfrm>
            <a:off x="8531690" y="2810741"/>
            <a:ext cx="3200684" cy="1077026"/>
          </a:xfrm>
          <a:prstGeom prst="rect">
            <a:avLst/>
          </a:prstGeom>
          <a:solidFill>
            <a:schemeClr val="bg1"/>
          </a:solidFill>
          <a:ln>
            <a:solidFill>
              <a:schemeClr val="tx1"/>
            </a:solidFill>
          </a:ln>
        </p:spPr>
        <p:txBody>
          <a:bodyPr wrap="none" rtlCol="0">
            <a:spAutoFit/>
          </a:bodyPr>
          <a:lstStyle/>
          <a:p>
            <a:pPr algn="ctr"/>
            <a:r>
              <a:rPr lang="en-US" sz="2133" dirty="0">
                <a:solidFill>
                  <a:srgbClr val="C00000"/>
                </a:solidFill>
              </a:rPr>
              <a:t>needle set </a:t>
            </a:r>
            <a:r>
              <a:rPr lang="en-US" sz="2133" u="sng" dirty="0">
                <a:solidFill>
                  <a:srgbClr val="C00000"/>
                </a:solidFill>
              </a:rPr>
              <a:t>must</a:t>
            </a:r>
            <a:r>
              <a:rPr lang="en-US" sz="2133" dirty="0">
                <a:solidFill>
                  <a:srgbClr val="C00000"/>
                </a:solidFill>
              </a:rPr>
              <a:t> remain</a:t>
            </a:r>
          </a:p>
          <a:p>
            <a:pPr algn="ctr"/>
            <a:r>
              <a:rPr lang="en-US" sz="2133" dirty="0">
                <a:solidFill>
                  <a:srgbClr val="C00000"/>
                </a:solidFill>
              </a:rPr>
              <a:t>perpendicular to chest wall</a:t>
            </a:r>
          </a:p>
          <a:p>
            <a:pPr algn="ctr"/>
            <a:r>
              <a:rPr lang="en-US" sz="2133" dirty="0">
                <a:solidFill>
                  <a:srgbClr val="C00000"/>
                </a:solidFill>
              </a:rPr>
              <a:t>during insertion </a:t>
            </a:r>
          </a:p>
        </p:txBody>
      </p:sp>
      <p:sp>
        <p:nvSpPr>
          <p:cNvPr id="16" name="TextBox 15"/>
          <p:cNvSpPr txBox="1"/>
          <p:nvPr/>
        </p:nvSpPr>
        <p:spPr>
          <a:xfrm>
            <a:off x="9410201" y="1203273"/>
            <a:ext cx="1443664" cy="666977"/>
          </a:xfrm>
          <a:prstGeom prst="rect">
            <a:avLst/>
          </a:prstGeom>
          <a:solidFill>
            <a:schemeClr val="bg1"/>
          </a:solidFill>
          <a:ln>
            <a:solidFill>
              <a:schemeClr val="tx1"/>
            </a:solidFill>
          </a:ln>
        </p:spPr>
        <p:txBody>
          <a:bodyPr wrap="none" rtlCol="0">
            <a:spAutoFit/>
          </a:bodyPr>
          <a:lstStyle/>
          <a:p>
            <a:pPr algn="ctr"/>
            <a:r>
              <a:rPr lang="en-US" sz="1867" dirty="0">
                <a:solidFill>
                  <a:prstClr val="black"/>
                </a:solidFill>
              </a:rPr>
              <a:t>insertion site</a:t>
            </a:r>
          </a:p>
          <a:p>
            <a:pPr algn="ctr"/>
            <a:r>
              <a:rPr lang="en-US" sz="1867" dirty="0">
                <a:solidFill>
                  <a:prstClr val="black"/>
                </a:solidFill>
              </a:rPr>
              <a:t>framing</a:t>
            </a:r>
          </a:p>
        </p:txBody>
      </p:sp>
      <p:sp>
        <p:nvSpPr>
          <p:cNvPr id="17" name="TextBox 16"/>
          <p:cNvSpPr txBox="1"/>
          <p:nvPr/>
        </p:nvSpPr>
        <p:spPr>
          <a:xfrm>
            <a:off x="9224002" y="4796773"/>
            <a:ext cx="1891222" cy="379656"/>
          </a:xfrm>
          <a:prstGeom prst="rect">
            <a:avLst/>
          </a:prstGeom>
          <a:solidFill>
            <a:schemeClr val="bg1"/>
          </a:solidFill>
          <a:ln>
            <a:solidFill>
              <a:schemeClr val="tx1"/>
            </a:solidFill>
          </a:ln>
        </p:spPr>
        <p:txBody>
          <a:bodyPr wrap="none" rtlCol="0">
            <a:spAutoFit/>
          </a:bodyPr>
          <a:lstStyle/>
          <a:p>
            <a:pPr algn="ctr"/>
            <a:r>
              <a:rPr lang="en-US" sz="1867" dirty="0">
                <a:solidFill>
                  <a:prstClr val="black"/>
                </a:solidFill>
              </a:rPr>
              <a:t>hand stabilization</a:t>
            </a:r>
          </a:p>
        </p:txBody>
      </p:sp>
      <p:cxnSp>
        <p:nvCxnSpPr>
          <p:cNvPr id="18" name="Straight Arrow Connector 17"/>
          <p:cNvCxnSpPr>
            <a:stCxn id="16" idx="1"/>
          </p:cNvCxnSpPr>
          <p:nvPr/>
        </p:nvCxnSpPr>
        <p:spPr>
          <a:xfrm flipH="1">
            <a:off x="7543804" y="1536762"/>
            <a:ext cx="1866397" cy="715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p:cNvCxnSpPr>
          <p:nvPr/>
        </p:nvCxnSpPr>
        <p:spPr>
          <a:xfrm flipH="1">
            <a:off x="6930302" y="3349254"/>
            <a:ext cx="1601388" cy="5892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1"/>
          </p:cNvCxnSpPr>
          <p:nvPr/>
        </p:nvCxnSpPr>
        <p:spPr>
          <a:xfrm flipH="1">
            <a:off x="8409148" y="4986601"/>
            <a:ext cx="814854" cy="2557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3863" y="6246023"/>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
        <p:nvSpPr>
          <p:cNvPr id="30" name="TextBox 29"/>
          <p:cNvSpPr txBox="1"/>
          <p:nvPr/>
        </p:nvSpPr>
        <p:spPr>
          <a:xfrm>
            <a:off x="651565" y="4352335"/>
            <a:ext cx="3181529" cy="748795"/>
          </a:xfrm>
          <a:prstGeom prst="rect">
            <a:avLst/>
          </a:prstGeom>
          <a:solidFill>
            <a:schemeClr val="bg1"/>
          </a:solidFill>
          <a:ln>
            <a:noFill/>
          </a:ln>
        </p:spPr>
        <p:txBody>
          <a:bodyPr wrap="square" rtlCol="0">
            <a:spAutoFit/>
          </a:bodyPr>
          <a:lstStyle/>
          <a:p>
            <a:pPr algn="ctr"/>
            <a:r>
              <a:rPr lang="en-US" sz="2133" dirty="0">
                <a:solidFill>
                  <a:srgbClr val="C00000"/>
                </a:solidFill>
              </a:rPr>
              <a:t>insertion site is </a:t>
            </a:r>
          </a:p>
          <a:p>
            <a:pPr algn="ctr"/>
            <a:r>
              <a:rPr lang="en-US" sz="2133" dirty="0">
                <a:solidFill>
                  <a:srgbClr val="C00000"/>
                </a:solidFill>
              </a:rPr>
              <a:t>superior to targeted rib</a:t>
            </a:r>
          </a:p>
        </p:txBody>
      </p:sp>
    </p:spTree>
    <p:extLst>
      <p:ext uri="{BB962C8B-B14F-4D97-AF65-F5344CB8AC3E}">
        <p14:creationId xmlns:p14="http://schemas.microsoft.com/office/powerpoint/2010/main" val="227214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21</a:t>
            </a:fld>
            <a:endParaRPr lang="en-US" dirty="0">
              <a:solidFill>
                <a:prstClr val="white"/>
              </a:solidFill>
            </a:endParaRPr>
          </a:p>
        </p:txBody>
      </p:sp>
      <p:pic>
        <p:nvPicPr>
          <p:cNvPr id="8"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3863" y="6246023"/>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520" y="1100103"/>
            <a:ext cx="10403747" cy="5064613"/>
          </a:xfrm>
          <a:prstGeom prst="rect">
            <a:avLst/>
          </a:prstGeom>
        </p:spPr>
      </p:pic>
      <p:sp>
        <p:nvSpPr>
          <p:cNvPr id="11" name="TextBox 10"/>
          <p:cNvSpPr txBox="1"/>
          <p:nvPr/>
        </p:nvSpPr>
        <p:spPr>
          <a:xfrm>
            <a:off x="2586304" y="401006"/>
            <a:ext cx="4096250"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needle set stabilization</a:t>
            </a:r>
          </a:p>
          <a:p>
            <a:pPr algn="ctr"/>
            <a:r>
              <a:rPr lang="en-US" sz="2667" dirty="0">
                <a:solidFill>
                  <a:prstClr val="black"/>
                </a:solidFill>
              </a:rPr>
              <a:t>with finger tip depth control</a:t>
            </a:r>
          </a:p>
        </p:txBody>
      </p:sp>
      <p:sp>
        <p:nvSpPr>
          <p:cNvPr id="12" name="TextBox 11"/>
          <p:cNvSpPr txBox="1"/>
          <p:nvPr/>
        </p:nvSpPr>
        <p:spPr>
          <a:xfrm>
            <a:off x="3823335" y="4634239"/>
            <a:ext cx="3612108" cy="913199"/>
          </a:xfrm>
          <a:prstGeom prst="rect">
            <a:avLst/>
          </a:prstGeom>
          <a:solidFill>
            <a:schemeClr val="bg1"/>
          </a:solidFill>
          <a:ln>
            <a:noFill/>
          </a:ln>
        </p:spPr>
        <p:txBody>
          <a:bodyPr wrap="square" rtlCol="0">
            <a:spAutoFit/>
          </a:bodyPr>
          <a:lstStyle/>
          <a:p>
            <a:pPr algn="ctr"/>
            <a:r>
              <a:rPr lang="en-US" sz="2667" dirty="0">
                <a:solidFill>
                  <a:srgbClr val="C00000"/>
                </a:solidFill>
              </a:rPr>
              <a:t>insertion site is </a:t>
            </a:r>
          </a:p>
          <a:p>
            <a:pPr algn="ctr"/>
            <a:r>
              <a:rPr lang="en-US" sz="2667" dirty="0">
                <a:solidFill>
                  <a:srgbClr val="C00000"/>
                </a:solidFill>
              </a:rPr>
              <a:t>superior to targeted rib</a:t>
            </a:r>
          </a:p>
        </p:txBody>
      </p:sp>
      <p:cxnSp>
        <p:nvCxnSpPr>
          <p:cNvPr id="13" name="Straight Arrow Connector 12"/>
          <p:cNvCxnSpPr/>
          <p:nvPr/>
        </p:nvCxnSpPr>
        <p:spPr>
          <a:xfrm flipV="1">
            <a:off x="7569502" y="3251014"/>
            <a:ext cx="855260" cy="1819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22</a:t>
            </a:fld>
            <a:endParaRPr lang="en-US" dirty="0">
              <a:solidFill>
                <a:prstClr val="white"/>
              </a:solidFill>
            </a:endParaRPr>
          </a:p>
        </p:txBody>
      </p:sp>
      <p:pic>
        <p:nvPicPr>
          <p:cNvPr id="6"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cotty.bolleter\Desktop\Pics 091917\IMG_E105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48312" y="197972"/>
            <a:ext cx="4546600" cy="6005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84384" y="1287785"/>
            <a:ext cx="3744997" cy="830997"/>
          </a:xfrm>
          <a:prstGeom prst="rect">
            <a:avLst/>
          </a:prstGeom>
          <a:solidFill>
            <a:schemeClr val="bg1"/>
          </a:solidFill>
          <a:ln>
            <a:solidFill>
              <a:schemeClr val="tx1"/>
            </a:solidFill>
          </a:ln>
        </p:spPr>
        <p:txBody>
          <a:bodyPr wrap="square" rtlCol="0">
            <a:spAutoFit/>
          </a:bodyPr>
          <a:lstStyle/>
          <a:p>
            <a:pPr algn="ctr"/>
            <a:r>
              <a:rPr lang="en-US" sz="2400" dirty="0">
                <a:solidFill>
                  <a:prstClr val="black"/>
                </a:solidFill>
              </a:rPr>
              <a:t>needle set stabilization</a:t>
            </a:r>
          </a:p>
          <a:p>
            <a:pPr algn="ctr"/>
            <a:r>
              <a:rPr lang="en-US" sz="2400" dirty="0">
                <a:solidFill>
                  <a:prstClr val="black"/>
                </a:solidFill>
              </a:rPr>
              <a:t>with finger tip depth control</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32478" y="766273"/>
            <a:ext cx="4546409" cy="3409807"/>
          </a:xfrm>
          <a:prstGeom prst="rect">
            <a:avLst/>
          </a:prstGeom>
          <a:ln>
            <a:noFill/>
          </a:ln>
          <a:effectLst>
            <a:softEdge rad="112500"/>
          </a:effectLst>
        </p:spPr>
      </p:pic>
      <p:sp>
        <p:nvSpPr>
          <p:cNvPr id="10" name="Rectangle 9"/>
          <p:cNvSpPr/>
          <p:nvPr/>
        </p:nvSpPr>
        <p:spPr>
          <a:xfrm>
            <a:off x="678098" y="4697526"/>
            <a:ext cx="3655168" cy="1159228"/>
          </a:xfrm>
          <a:prstGeom prst="rect">
            <a:avLst/>
          </a:prstGeom>
        </p:spPr>
        <p:txBody>
          <a:bodyPr wrap="none">
            <a:spAutoFit/>
          </a:bodyPr>
          <a:lstStyle/>
          <a:p>
            <a:pPr algn="ctr"/>
            <a:r>
              <a:rPr lang="en-US" sz="2400" dirty="0">
                <a:solidFill>
                  <a:prstClr val="black"/>
                </a:solidFill>
              </a:rPr>
              <a:t>insert SPEAR™ superiorly </a:t>
            </a:r>
          </a:p>
          <a:p>
            <a:pPr algn="ctr"/>
            <a:r>
              <a:rPr lang="en-US" sz="2400" dirty="0">
                <a:solidFill>
                  <a:prstClr val="black"/>
                </a:solidFill>
              </a:rPr>
              <a:t>over targeted rib </a:t>
            </a:r>
          </a:p>
          <a:p>
            <a:pPr algn="ctr"/>
            <a:r>
              <a:rPr lang="en-US" sz="2133" dirty="0">
                <a:solidFill>
                  <a:prstClr val="white">
                    <a:lumMod val="50000"/>
                  </a:prstClr>
                </a:solidFill>
              </a:rPr>
              <a:t>insert </a:t>
            </a:r>
            <a:r>
              <a:rPr lang="en-US" sz="2133" b="1" dirty="0">
                <a:solidFill>
                  <a:srgbClr val="C00000"/>
                </a:solidFill>
              </a:rPr>
              <a:t>≤ 3 cm </a:t>
            </a:r>
            <a:r>
              <a:rPr lang="en-US" sz="2133" dirty="0">
                <a:solidFill>
                  <a:prstClr val="white">
                    <a:lumMod val="50000"/>
                  </a:prstClr>
                </a:solidFill>
              </a:rPr>
              <a:t>into pleura cavity </a:t>
            </a:r>
          </a:p>
        </p:txBody>
      </p:sp>
      <p:sp>
        <p:nvSpPr>
          <p:cNvPr id="11" name="TextBox 10"/>
          <p:cNvSpPr txBox="1"/>
          <p:nvPr/>
        </p:nvSpPr>
        <p:spPr>
          <a:xfrm>
            <a:off x="8708567" y="3900788"/>
            <a:ext cx="2846933" cy="1610762"/>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KEY POINT: </a:t>
            </a:r>
          </a:p>
          <a:p>
            <a:pPr algn="ctr"/>
            <a:r>
              <a:rPr lang="en-US" sz="2133" dirty="0">
                <a:solidFill>
                  <a:prstClr val="black"/>
                </a:solidFill>
              </a:rPr>
              <a:t>stabilization and control</a:t>
            </a:r>
          </a:p>
          <a:p>
            <a:pPr algn="ctr"/>
            <a:r>
              <a:rPr lang="en-US" sz="1867" dirty="0">
                <a:solidFill>
                  <a:prstClr val="white">
                    <a:lumMod val="50000"/>
                  </a:prstClr>
                </a:solidFill>
              </a:rPr>
              <a:t>target rib and precisely </a:t>
            </a:r>
          </a:p>
          <a:p>
            <a:pPr algn="ctr"/>
            <a:r>
              <a:rPr lang="en-US" sz="1867" dirty="0">
                <a:solidFill>
                  <a:prstClr val="white">
                    <a:lumMod val="50000"/>
                  </a:prstClr>
                </a:solidFill>
              </a:rPr>
              <a:t>penetrate chest wall to</a:t>
            </a:r>
          </a:p>
          <a:p>
            <a:pPr algn="ctr"/>
            <a:r>
              <a:rPr lang="en-US" sz="1867" dirty="0">
                <a:solidFill>
                  <a:prstClr val="white">
                    <a:lumMod val="50000"/>
                  </a:prstClr>
                </a:solidFill>
              </a:rPr>
              <a:t>prevent further injury</a:t>
            </a:r>
          </a:p>
        </p:txBody>
      </p:sp>
      <p:sp>
        <p:nvSpPr>
          <p:cNvPr id="12" name="Rectangle 11"/>
          <p:cNvSpPr/>
          <p:nvPr/>
        </p:nvSpPr>
        <p:spPr>
          <a:xfrm>
            <a:off x="556999" y="6215890"/>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
        <p:nvSpPr>
          <p:cNvPr id="13" name="TextBox 12"/>
          <p:cNvSpPr txBox="1"/>
          <p:nvPr/>
        </p:nvSpPr>
        <p:spPr>
          <a:xfrm>
            <a:off x="8531687" y="2471176"/>
            <a:ext cx="3200684" cy="1077026"/>
          </a:xfrm>
          <a:prstGeom prst="rect">
            <a:avLst/>
          </a:prstGeom>
          <a:solidFill>
            <a:schemeClr val="bg1"/>
          </a:solidFill>
          <a:ln>
            <a:solidFill>
              <a:schemeClr val="tx1"/>
            </a:solidFill>
          </a:ln>
        </p:spPr>
        <p:txBody>
          <a:bodyPr wrap="none" rtlCol="0">
            <a:spAutoFit/>
          </a:bodyPr>
          <a:lstStyle/>
          <a:p>
            <a:pPr algn="ctr"/>
            <a:r>
              <a:rPr lang="en-US" sz="2133" dirty="0">
                <a:solidFill>
                  <a:srgbClr val="C00000"/>
                </a:solidFill>
              </a:rPr>
              <a:t>needle set </a:t>
            </a:r>
            <a:r>
              <a:rPr lang="en-US" sz="2133" u="sng" dirty="0">
                <a:solidFill>
                  <a:srgbClr val="C00000"/>
                </a:solidFill>
              </a:rPr>
              <a:t>must</a:t>
            </a:r>
            <a:r>
              <a:rPr lang="en-US" sz="2133" dirty="0">
                <a:solidFill>
                  <a:srgbClr val="C00000"/>
                </a:solidFill>
              </a:rPr>
              <a:t> remain</a:t>
            </a:r>
          </a:p>
          <a:p>
            <a:pPr algn="ctr"/>
            <a:r>
              <a:rPr lang="en-US" sz="2133" dirty="0">
                <a:solidFill>
                  <a:srgbClr val="C00000"/>
                </a:solidFill>
              </a:rPr>
              <a:t>perpendicular to chest wall</a:t>
            </a:r>
          </a:p>
          <a:p>
            <a:pPr algn="ctr"/>
            <a:r>
              <a:rPr lang="en-US" sz="2133" dirty="0">
                <a:solidFill>
                  <a:srgbClr val="C00000"/>
                </a:solidFill>
              </a:rPr>
              <a:t>during insertion </a:t>
            </a:r>
          </a:p>
        </p:txBody>
      </p:sp>
      <p:sp>
        <p:nvSpPr>
          <p:cNvPr id="2" name="TextBox 1"/>
          <p:cNvSpPr txBox="1"/>
          <p:nvPr/>
        </p:nvSpPr>
        <p:spPr>
          <a:xfrm>
            <a:off x="4907618" y="6195859"/>
            <a:ext cx="4427987" cy="400110"/>
          </a:xfrm>
          <a:prstGeom prst="rect">
            <a:avLst/>
          </a:prstGeom>
          <a:noFill/>
        </p:spPr>
        <p:txBody>
          <a:bodyPr wrap="square" rtlCol="0">
            <a:spAutoFit/>
          </a:bodyPr>
          <a:lstStyle/>
          <a:p>
            <a:pPr algn="ctr"/>
            <a:r>
              <a:rPr lang="en-US" sz="2000" dirty="0">
                <a:solidFill>
                  <a:srgbClr val="C00000"/>
                </a:solidFill>
              </a:rPr>
              <a:t>DO NOT “BURY” OR “HUB” NEEDLE SET </a:t>
            </a:r>
          </a:p>
        </p:txBody>
      </p:sp>
    </p:spTree>
    <p:extLst>
      <p:ext uri="{BB962C8B-B14F-4D97-AF65-F5344CB8AC3E}">
        <p14:creationId xmlns:p14="http://schemas.microsoft.com/office/powerpoint/2010/main" val="197696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23</a:t>
            </a:fld>
            <a:endParaRPr lang="en-US" dirty="0">
              <a:solidFill>
                <a:prstClr val="white"/>
              </a:solidFill>
            </a:endParaRPr>
          </a:p>
        </p:txBody>
      </p:sp>
      <p:pic>
        <p:nvPicPr>
          <p:cNvPr id="7"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0527" y="248189"/>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544" y="815042"/>
            <a:ext cx="9717024" cy="5376672"/>
          </a:xfrm>
          <a:prstGeom prst="rect">
            <a:avLst/>
          </a:prstGeom>
        </p:spPr>
      </p:pic>
      <p:sp>
        <p:nvSpPr>
          <p:cNvPr id="10" name="TextBox 9"/>
          <p:cNvSpPr txBox="1"/>
          <p:nvPr/>
        </p:nvSpPr>
        <p:spPr>
          <a:xfrm>
            <a:off x="9025652" y="3756899"/>
            <a:ext cx="2846933" cy="1610762"/>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KEY POINT: </a:t>
            </a:r>
          </a:p>
          <a:p>
            <a:pPr algn="ctr"/>
            <a:r>
              <a:rPr lang="en-US" sz="2133" dirty="0">
                <a:solidFill>
                  <a:prstClr val="black"/>
                </a:solidFill>
              </a:rPr>
              <a:t>stabilization and control</a:t>
            </a:r>
          </a:p>
          <a:p>
            <a:pPr algn="ctr"/>
            <a:r>
              <a:rPr lang="en-US" sz="1867" dirty="0">
                <a:solidFill>
                  <a:prstClr val="white">
                    <a:lumMod val="50000"/>
                  </a:prstClr>
                </a:solidFill>
              </a:rPr>
              <a:t>target rib and precisely </a:t>
            </a:r>
          </a:p>
          <a:p>
            <a:pPr algn="ctr"/>
            <a:r>
              <a:rPr lang="en-US" sz="1867" dirty="0">
                <a:solidFill>
                  <a:prstClr val="white">
                    <a:lumMod val="50000"/>
                  </a:prstClr>
                </a:solidFill>
              </a:rPr>
              <a:t>penetrate chest wall to</a:t>
            </a:r>
          </a:p>
          <a:p>
            <a:pPr algn="ctr"/>
            <a:r>
              <a:rPr lang="en-US" sz="1867" dirty="0">
                <a:solidFill>
                  <a:prstClr val="white">
                    <a:lumMod val="50000"/>
                  </a:prstClr>
                </a:solidFill>
              </a:rPr>
              <a:t>prevent further injury</a:t>
            </a:r>
          </a:p>
        </p:txBody>
      </p:sp>
      <p:sp>
        <p:nvSpPr>
          <p:cNvPr id="11" name="Rectangle 10"/>
          <p:cNvSpPr/>
          <p:nvPr/>
        </p:nvSpPr>
        <p:spPr>
          <a:xfrm>
            <a:off x="690608" y="4877549"/>
            <a:ext cx="5201206" cy="1487651"/>
          </a:xfrm>
          <a:prstGeom prst="rect">
            <a:avLst/>
          </a:prstGeom>
        </p:spPr>
        <p:txBody>
          <a:bodyPr wrap="square">
            <a:spAutoFit/>
          </a:bodyPr>
          <a:lstStyle/>
          <a:p>
            <a:pPr algn="ctr"/>
            <a:r>
              <a:rPr lang="en-US" sz="3200" dirty="0">
                <a:solidFill>
                  <a:prstClr val="black"/>
                </a:solidFill>
              </a:rPr>
              <a:t>insert                         superiorly </a:t>
            </a:r>
          </a:p>
          <a:p>
            <a:pPr algn="ctr"/>
            <a:r>
              <a:rPr lang="en-US" sz="3200" dirty="0">
                <a:solidFill>
                  <a:prstClr val="black"/>
                </a:solidFill>
              </a:rPr>
              <a:t>over targeted rib </a:t>
            </a:r>
          </a:p>
          <a:p>
            <a:pPr algn="ctr"/>
            <a:r>
              <a:rPr lang="en-US" sz="2667" dirty="0">
                <a:solidFill>
                  <a:prstClr val="white">
                    <a:lumMod val="50000"/>
                  </a:prstClr>
                </a:solidFill>
              </a:rPr>
              <a:t>insert </a:t>
            </a:r>
            <a:r>
              <a:rPr lang="en-US" sz="2667" b="1" dirty="0">
                <a:solidFill>
                  <a:srgbClr val="C00000"/>
                </a:solidFill>
              </a:rPr>
              <a:t>≤ 3 cm </a:t>
            </a:r>
            <a:r>
              <a:rPr lang="en-US" sz="2667" dirty="0">
                <a:solidFill>
                  <a:prstClr val="white">
                    <a:lumMod val="50000"/>
                  </a:prstClr>
                </a:solidFill>
              </a:rPr>
              <a:t>into pleura cavity </a:t>
            </a:r>
          </a:p>
        </p:txBody>
      </p:sp>
      <p:pic>
        <p:nvPicPr>
          <p:cNvPr id="8" name="Picture 7">
            <a:extLst>
              <a:ext uri="{FF2B5EF4-FFF2-40B4-BE49-F238E27FC236}">
                <a16:creationId xmlns:a16="http://schemas.microsoft.com/office/drawing/2014/main" id="{9B9B15EE-361F-43CE-9A38-EB85B8FD9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1980" y="4777500"/>
            <a:ext cx="2620365" cy="749425"/>
          </a:xfrm>
          <a:prstGeom prst="rect">
            <a:avLst/>
          </a:prstGeom>
        </p:spPr>
      </p:pic>
    </p:spTree>
    <p:extLst>
      <p:ext uri="{BB962C8B-B14F-4D97-AF65-F5344CB8AC3E}">
        <p14:creationId xmlns:p14="http://schemas.microsoft.com/office/powerpoint/2010/main" val="40336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24</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7144" y="6149778"/>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pic>
        <p:nvPicPr>
          <p:cNvPr id="7" name="Picture 2" descr="C:\Users\Scotty.bolleter\Desktop\Pics 091917\IMG_E105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1558" y="268309"/>
            <a:ext cx="3673143" cy="5995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6417" y="5069641"/>
            <a:ext cx="3822137" cy="420564"/>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adjust needle set angle cephalad</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1557" y="853895"/>
            <a:ext cx="4684691" cy="3513519"/>
          </a:xfrm>
          <a:prstGeom prst="rect">
            <a:avLst/>
          </a:prstGeom>
          <a:ln>
            <a:noFill/>
          </a:ln>
          <a:effectLst>
            <a:softEdge rad="112500"/>
          </a:effectLst>
        </p:spPr>
      </p:pic>
      <p:sp>
        <p:nvSpPr>
          <p:cNvPr id="10" name="TextBox 9"/>
          <p:cNvSpPr txBox="1"/>
          <p:nvPr/>
        </p:nvSpPr>
        <p:spPr>
          <a:xfrm>
            <a:off x="3237126" y="2939817"/>
            <a:ext cx="1870640" cy="748795"/>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release needle </a:t>
            </a:r>
          </a:p>
          <a:p>
            <a:pPr algn="ctr"/>
            <a:r>
              <a:rPr lang="en-US" sz="2133" dirty="0">
                <a:solidFill>
                  <a:prstClr val="black"/>
                </a:solidFill>
              </a:rPr>
              <a:t>from catheter </a:t>
            </a:r>
          </a:p>
        </p:txBody>
      </p:sp>
      <p:cxnSp>
        <p:nvCxnSpPr>
          <p:cNvPr id="11" name="Straight Arrow Connector 10"/>
          <p:cNvCxnSpPr>
            <a:stCxn id="10" idx="1"/>
          </p:cNvCxnSpPr>
          <p:nvPr/>
        </p:nvCxnSpPr>
        <p:spPr>
          <a:xfrm flipH="1">
            <a:off x="2413002" y="3314215"/>
            <a:ext cx="824124" cy="258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a:off x="5107766" y="3314215"/>
            <a:ext cx="493739" cy="6185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6263743" y="2741428"/>
            <a:ext cx="5693261" cy="1049477"/>
          </a:xfrm>
          <a:prstGeom prst="rect">
            <a:avLst/>
          </a:prstGeom>
          <a:ln w="25400">
            <a:noFill/>
          </a:ln>
        </p:spPr>
      </p:pic>
      <p:sp>
        <p:nvSpPr>
          <p:cNvPr id="18" name="Rectangle 17"/>
          <p:cNvSpPr/>
          <p:nvPr/>
        </p:nvSpPr>
        <p:spPr>
          <a:xfrm>
            <a:off x="9179716" y="1907439"/>
            <a:ext cx="2932854" cy="954300"/>
          </a:xfrm>
          <a:prstGeom prst="rect">
            <a:avLst/>
          </a:prstGeom>
        </p:spPr>
        <p:txBody>
          <a:bodyPr wrap="none">
            <a:spAutoFit/>
          </a:bodyPr>
          <a:lstStyle/>
          <a:p>
            <a:pPr algn="ctr"/>
            <a:r>
              <a:rPr lang="en-US" sz="1867" dirty="0">
                <a:solidFill>
                  <a:prstClr val="white">
                    <a:lumMod val="50000"/>
                  </a:prstClr>
                </a:solidFill>
              </a:rPr>
              <a:t>Prepare to advance catheter</a:t>
            </a:r>
          </a:p>
          <a:p>
            <a:pPr algn="ctr"/>
            <a:r>
              <a:rPr lang="en-US" sz="1867" dirty="0">
                <a:solidFill>
                  <a:prstClr val="white">
                    <a:lumMod val="50000"/>
                  </a:prstClr>
                </a:solidFill>
              </a:rPr>
              <a:t>while retaining needle</a:t>
            </a:r>
          </a:p>
          <a:p>
            <a:pPr algn="ctr"/>
            <a:r>
              <a:rPr lang="en-US" sz="1867" dirty="0">
                <a:solidFill>
                  <a:prstClr val="white">
                    <a:lumMod val="50000"/>
                  </a:prstClr>
                </a:solidFill>
              </a:rPr>
              <a:t> in stationary position </a:t>
            </a:r>
          </a:p>
        </p:txBody>
      </p:sp>
      <p:sp>
        <p:nvSpPr>
          <p:cNvPr id="20" name="TextBox 19"/>
          <p:cNvSpPr txBox="1"/>
          <p:nvPr/>
        </p:nvSpPr>
        <p:spPr>
          <a:xfrm>
            <a:off x="9705351" y="3792793"/>
            <a:ext cx="2099870" cy="748795"/>
          </a:xfrm>
          <a:prstGeom prst="rect">
            <a:avLst/>
          </a:prstGeom>
          <a:solidFill>
            <a:schemeClr val="bg1"/>
          </a:solidFill>
          <a:ln>
            <a:noFill/>
          </a:ln>
        </p:spPr>
        <p:txBody>
          <a:bodyPr wrap="none" rtlCol="0">
            <a:spAutoFit/>
          </a:bodyPr>
          <a:lstStyle/>
          <a:p>
            <a:pPr algn="ctr"/>
            <a:r>
              <a:rPr lang="en-US" sz="2133" dirty="0">
                <a:solidFill>
                  <a:prstClr val="white">
                    <a:lumMod val="50000"/>
                  </a:prstClr>
                </a:solidFill>
              </a:rPr>
              <a:t>release spin-lock </a:t>
            </a:r>
          </a:p>
          <a:p>
            <a:pPr algn="ctr"/>
            <a:r>
              <a:rPr lang="en-US" sz="2133" dirty="0">
                <a:solidFill>
                  <a:prstClr val="white">
                    <a:lumMod val="50000"/>
                  </a:prstClr>
                </a:solidFill>
              </a:rPr>
              <a:t>¼ turn </a:t>
            </a:r>
          </a:p>
        </p:txBody>
      </p:sp>
      <p:sp>
        <p:nvSpPr>
          <p:cNvPr id="21" name="Rectangle 20"/>
          <p:cNvSpPr/>
          <p:nvPr/>
        </p:nvSpPr>
        <p:spPr>
          <a:xfrm>
            <a:off x="9293100" y="268309"/>
            <a:ext cx="2706085" cy="707886"/>
          </a:xfrm>
          <a:prstGeom prst="rect">
            <a:avLst/>
          </a:prstGeom>
        </p:spPr>
        <p:txBody>
          <a:bodyPr wrap="square">
            <a:spAutoFit/>
          </a:bodyPr>
          <a:lstStyle/>
          <a:p>
            <a:pPr algn="ctr"/>
            <a:r>
              <a:rPr lang="en-US" sz="1867" b="1" dirty="0">
                <a:solidFill>
                  <a:prstClr val="white">
                    <a:lumMod val="50000"/>
                  </a:prstClr>
                </a:solidFill>
              </a:rPr>
              <a:t>direct</a:t>
            </a:r>
            <a:r>
              <a:rPr lang="en-US" sz="1867" dirty="0">
                <a:solidFill>
                  <a:prstClr val="white">
                    <a:lumMod val="50000"/>
                  </a:prstClr>
                </a:solidFill>
              </a:rPr>
              <a:t> catheter</a:t>
            </a:r>
          </a:p>
          <a:p>
            <a:pPr algn="ctr"/>
            <a:r>
              <a:rPr lang="en-US" sz="1867" dirty="0">
                <a:solidFill>
                  <a:prstClr val="white">
                    <a:lumMod val="50000"/>
                  </a:prstClr>
                </a:solidFill>
              </a:rPr>
              <a:t>toward middle of clavicle</a:t>
            </a:r>
            <a:r>
              <a:rPr lang="en-US" sz="2133" dirty="0">
                <a:solidFill>
                  <a:prstClr val="white">
                    <a:lumMod val="50000"/>
                  </a:prstClr>
                </a:solidFill>
              </a:rPr>
              <a:t> </a:t>
            </a:r>
          </a:p>
        </p:txBody>
      </p:sp>
      <p:cxnSp>
        <p:nvCxnSpPr>
          <p:cNvPr id="22" name="Straight Arrow Connector 21"/>
          <p:cNvCxnSpPr>
            <a:stCxn id="20" idx="1"/>
          </p:cNvCxnSpPr>
          <p:nvPr/>
        </p:nvCxnSpPr>
        <p:spPr>
          <a:xfrm flipH="1">
            <a:off x="9462454" y="4167191"/>
            <a:ext cx="242897" cy="11669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1"/>
          </p:cNvCxnSpPr>
          <p:nvPr/>
        </p:nvCxnSpPr>
        <p:spPr>
          <a:xfrm flipH="1" flipV="1">
            <a:off x="9342538" y="3792797"/>
            <a:ext cx="362813" cy="37439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24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25</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6999" y="6215890"/>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pic>
        <p:nvPicPr>
          <p:cNvPr id="8" name="Picture 2" descr="C:\Users\Scotty.bolleter\Desktop\Pics 091917\IMG_E10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54582" y="258047"/>
            <a:ext cx="3818137" cy="619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87043" y="4723576"/>
            <a:ext cx="2021644" cy="1241622"/>
          </a:xfrm>
          <a:prstGeom prst="rect">
            <a:avLst/>
          </a:prstGeom>
          <a:solidFill>
            <a:schemeClr val="bg1"/>
          </a:solidFill>
          <a:ln>
            <a:solidFill>
              <a:schemeClr val="tx1"/>
            </a:solidFill>
          </a:ln>
        </p:spPr>
        <p:txBody>
          <a:bodyPr wrap="none" rtlCol="0">
            <a:spAutoFit/>
          </a:bodyPr>
          <a:lstStyle/>
          <a:p>
            <a:pPr algn="ctr"/>
            <a:r>
              <a:rPr lang="en-US" sz="1867" dirty="0">
                <a:solidFill>
                  <a:prstClr val="black"/>
                </a:solidFill>
              </a:rPr>
              <a:t>advance catheter</a:t>
            </a:r>
          </a:p>
          <a:p>
            <a:pPr algn="ctr"/>
            <a:r>
              <a:rPr lang="en-US" sz="1867" dirty="0">
                <a:solidFill>
                  <a:srgbClr val="C00000"/>
                </a:solidFill>
              </a:rPr>
              <a:t>needle set must </a:t>
            </a:r>
          </a:p>
          <a:p>
            <a:pPr algn="ctr"/>
            <a:r>
              <a:rPr lang="en-US" sz="1867" dirty="0">
                <a:solidFill>
                  <a:srgbClr val="C00000"/>
                </a:solidFill>
              </a:rPr>
              <a:t>remain stationary</a:t>
            </a:r>
          </a:p>
          <a:p>
            <a:pPr algn="ctr"/>
            <a:r>
              <a:rPr lang="en-US" sz="1867" dirty="0">
                <a:solidFill>
                  <a:srgbClr val="C00000"/>
                </a:solidFill>
              </a:rPr>
              <a:t>as a catheter guide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210" y="806564"/>
            <a:ext cx="4388135" cy="3291101"/>
          </a:xfrm>
          <a:prstGeom prst="rect">
            <a:avLst/>
          </a:prstGeom>
          <a:ln>
            <a:noFill/>
          </a:ln>
          <a:effectLst>
            <a:softEdge rad="112500"/>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5951702" y="2832108"/>
            <a:ext cx="5693261" cy="1049477"/>
          </a:xfrm>
          <a:prstGeom prst="rect">
            <a:avLst/>
          </a:prstGeom>
          <a:ln w="25400">
            <a:noFill/>
          </a:ln>
        </p:spPr>
      </p:pic>
      <p:sp>
        <p:nvSpPr>
          <p:cNvPr id="12" name="Rectangle 11"/>
          <p:cNvSpPr/>
          <p:nvPr/>
        </p:nvSpPr>
        <p:spPr>
          <a:xfrm>
            <a:off x="9282179" y="1515297"/>
            <a:ext cx="2727926" cy="1077026"/>
          </a:xfrm>
          <a:prstGeom prst="rect">
            <a:avLst/>
          </a:prstGeom>
        </p:spPr>
        <p:txBody>
          <a:bodyPr wrap="none">
            <a:spAutoFit/>
          </a:bodyPr>
          <a:lstStyle/>
          <a:p>
            <a:pPr algn="ctr"/>
            <a:r>
              <a:rPr lang="en-US" sz="2133" dirty="0">
                <a:solidFill>
                  <a:srgbClr val="C00000"/>
                </a:solidFill>
              </a:rPr>
              <a:t>advance catheter</a:t>
            </a:r>
          </a:p>
          <a:p>
            <a:pPr algn="ctr"/>
            <a:r>
              <a:rPr lang="en-US" sz="2133" dirty="0">
                <a:solidFill>
                  <a:srgbClr val="C00000"/>
                </a:solidFill>
              </a:rPr>
              <a:t>while </a:t>
            </a:r>
            <a:r>
              <a:rPr lang="en-US" sz="2133" b="1" dirty="0">
                <a:solidFill>
                  <a:srgbClr val="C00000"/>
                </a:solidFill>
              </a:rPr>
              <a:t>retaining needle</a:t>
            </a:r>
          </a:p>
          <a:p>
            <a:pPr algn="ctr"/>
            <a:r>
              <a:rPr lang="en-US" sz="2133" b="1" dirty="0">
                <a:solidFill>
                  <a:srgbClr val="C00000"/>
                </a:solidFill>
              </a:rPr>
              <a:t> in stationary position </a:t>
            </a:r>
          </a:p>
        </p:txBody>
      </p:sp>
      <p:sp>
        <p:nvSpPr>
          <p:cNvPr id="13" name="Rectangle 12"/>
          <p:cNvSpPr/>
          <p:nvPr/>
        </p:nvSpPr>
        <p:spPr>
          <a:xfrm>
            <a:off x="9293100" y="268309"/>
            <a:ext cx="2706085" cy="707886"/>
          </a:xfrm>
          <a:prstGeom prst="rect">
            <a:avLst/>
          </a:prstGeom>
        </p:spPr>
        <p:txBody>
          <a:bodyPr wrap="square">
            <a:spAutoFit/>
          </a:bodyPr>
          <a:lstStyle/>
          <a:p>
            <a:pPr algn="ctr"/>
            <a:r>
              <a:rPr lang="en-US" sz="1867" b="1" dirty="0">
                <a:solidFill>
                  <a:prstClr val="white">
                    <a:lumMod val="50000"/>
                  </a:prstClr>
                </a:solidFill>
              </a:rPr>
              <a:t>thread</a:t>
            </a:r>
            <a:r>
              <a:rPr lang="en-US" sz="1867" dirty="0">
                <a:solidFill>
                  <a:prstClr val="white">
                    <a:lumMod val="50000"/>
                  </a:prstClr>
                </a:solidFill>
              </a:rPr>
              <a:t> catheter</a:t>
            </a:r>
          </a:p>
          <a:p>
            <a:pPr algn="ctr"/>
            <a:r>
              <a:rPr lang="en-US" sz="1867" dirty="0">
                <a:solidFill>
                  <a:prstClr val="white">
                    <a:lumMod val="50000"/>
                  </a:prstClr>
                </a:solidFill>
              </a:rPr>
              <a:t>toward middle of clavicle</a:t>
            </a:r>
            <a:r>
              <a:rPr lang="en-US" sz="2133" dirty="0">
                <a:solidFill>
                  <a:prstClr val="white">
                    <a:lumMod val="50000"/>
                  </a:prstClr>
                </a:solidFill>
              </a:rPr>
              <a:t> </a:t>
            </a:r>
          </a:p>
        </p:txBody>
      </p:sp>
      <p:pic>
        <p:nvPicPr>
          <p:cNvPr id="14" name="Picture 3" descr="C:\Users\Scotty.bolleter\Desktop\Pics 091917\IMG_E106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68614" y="2744249"/>
            <a:ext cx="2094229" cy="2792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909915" y="4767113"/>
            <a:ext cx="2058796" cy="738664"/>
          </a:xfrm>
          <a:prstGeom prst="rect">
            <a:avLst/>
          </a:prstGeom>
          <a:solidFill>
            <a:schemeClr val="bg1"/>
          </a:solidFill>
          <a:ln>
            <a:solidFill>
              <a:schemeClr val="tx1">
                <a:alpha val="48000"/>
              </a:schemeClr>
            </a:solidFill>
          </a:ln>
        </p:spPr>
        <p:txBody>
          <a:bodyPr wrap="square" rtlCol="0">
            <a:spAutoFit/>
          </a:bodyPr>
          <a:lstStyle/>
          <a:p>
            <a:pPr algn="ctr"/>
            <a:r>
              <a:rPr lang="en-US" sz="1400" b="1" dirty="0">
                <a:solidFill>
                  <a:prstClr val="black"/>
                </a:solidFill>
              </a:rPr>
              <a:t>needle set must</a:t>
            </a:r>
          </a:p>
          <a:p>
            <a:pPr algn="ctr"/>
            <a:r>
              <a:rPr lang="en-US" sz="1400" b="1" dirty="0">
                <a:solidFill>
                  <a:prstClr val="black"/>
                </a:solidFill>
              </a:rPr>
              <a:t>remain at </a:t>
            </a:r>
            <a:r>
              <a:rPr lang="en-US" sz="1400" b="1" dirty="0">
                <a:solidFill>
                  <a:srgbClr val="FF0000"/>
                </a:solidFill>
              </a:rPr>
              <a:t>90° angle</a:t>
            </a:r>
          </a:p>
          <a:p>
            <a:pPr algn="ctr"/>
            <a:r>
              <a:rPr lang="en-US" sz="1400" b="1" dirty="0">
                <a:solidFill>
                  <a:prstClr val="black"/>
                </a:solidFill>
              </a:rPr>
              <a:t>to thoracic cavity</a:t>
            </a:r>
          </a:p>
        </p:txBody>
      </p:sp>
    </p:spTree>
    <p:extLst>
      <p:ext uri="{BB962C8B-B14F-4D97-AF65-F5344CB8AC3E}">
        <p14:creationId xmlns:p14="http://schemas.microsoft.com/office/powerpoint/2010/main" val="406734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26</a:t>
            </a:fld>
            <a:endParaRPr lang="en-US"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87" y="1040610"/>
            <a:ext cx="6560388" cy="5155249"/>
          </a:xfrm>
          <a:prstGeom prst="rect">
            <a:avLst/>
          </a:prstGeom>
        </p:spPr>
      </p:pic>
      <p:pic>
        <p:nvPicPr>
          <p:cNvPr id="9" name="Picture 2" descr="Image result for north american rescu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2757" y="5208563"/>
            <a:ext cx="4142609" cy="1077026"/>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catheter released from spin-lock </a:t>
            </a:r>
          </a:p>
          <a:p>
            <a:pPr algn="ctr"/>
            <a:r>
              <a:rPr lang="en-US" sz="2133" dirty="0">
                <a:solidFill>
                  <a:srgbClr val="C00000"/>
                </a:solidFill>
              </a:rPr>
              <a:t>advance catheter while maintaining</a:t>
            </a:r>
          </a:p>
          <a:p>
            <a:pPr algn="ctr"/>
            <a:r>
              <a:rPr lang="en-US" sz="2133" dirty="0">
                <a:solidFill>
                  <a:srgbClr val="C00000"/>
                </a:solidFill>
              </a:rPr>
              <a:t>needle in stationary position </a:t>
            </a:r>
          </a:p>
        </p:txBody>
      </p:sp>
      <p:sp>
        <p:nvSpPr>
          <p:cNvPr id="12" name="Rectangle 11"/>
          <p:cNvSpPr/>
          <p:nvPr/>
        </p:nvSpPr>
        <p:spPr>
          <a:xfrm>
            <a:off x="982644" y="770135"/>
            <a:ext cx="2577709" cy="1405641"/>
          </a:xfrm>
          <a:prstGeom prst="rect">
            <a:avLst/>
          </a:prstGeom>
        </p:spPr>
        <p:txBody>
          <a:bodyPr wrap="square">
            <a:spAutoFit/>
          </a:bodyPr>
          <a:lstStyle/>
          <a:p>
            <a:pPr algn="ctr"/>
            <a:r>
              <a:rPr lang="en-US" sz="2667" b="1" dirty="0">
                <a:solidFill>
                  <a:prstClr val="white">
                    <a:lumMod val="50000"/>
                  </a:prstClr>
                </a:solidFill>
              </a:rPr>
              <a:t>thread</a:t>
            </a:r>
            <a:r>
              <a:rPr lang="en-US" sz="2667" dirty="0">
                <a:solidFill>
                  <a:prstClr val="white">
                    <a:lumMod val="50000"/>
                  </a:prstClr>
                </a:solidFill>
              </a:rPr>
              <a:t> catheter</a:t>
            </a:r>
          </a:p>
          <a:p>
            <a:pPr algn="ctr"/>
            <a:r>
              <a:rPr lang="en-US" sz="2667" dirty="0">
                <a:solidFill>
                  <a:prstClr val="white">
                    <a:lumMod val="50000"/>
                  </a:prstClr>
                </a:solidFill>
              </a:rPr>
              <a:t>toward middle of clavicle</a:t>
            </a:r>
            <a:r>
              <a:rPr lang="en-US" sz="3200" dirty="0">
                <a:solidFill>
                  <a:prstClr val="white">
                    <a:lumMod val="50000"/>
                  </a:prstClr>
                </a:solidFill>
              </a:rPr>
              <a:t> </a:t>
            </a:r>
          </a:p>
        </p:txBody>
      </p:sp>
      <p:sp>
        <p:nvSpPr>
          <p:cNvPr id="13" name="TextBox 12"/>
          <p:cNvSpPr txBox="1"/>
          <p:nvPr/>
        </p:nvSpPr>
        <p:spPr>
          <a:xfrm>
            <a:off x="7213957" y="260910"/>
            <a:ext cx="3956275" cy="913199"/>
          </a:xfrm>
          <a:prstGeom prst="rect">
            <a:avLst/>
          </a:prstGeom>
          <a:solidFill>
            <a:schemeClr val="bg1"/>
          </a:solidFill>
          <a:ln>
            <a:noFill/>
          </a:ln>
        </p:spPr>
        <p:txBody>
          <a:bodyPr wrap="none" rtlCol="0">
            <a:spAutoFit/>
          </a:bodyPr>
          <a:lstStyle/>
          <a:p>
            <a:pPr algn="ctr"/>
            <a:r>
              <a:rPr lang="en-US" sz="2667" dirty="0">
                <a:solidFill>
                  <a:prstClr val="white">
                    <a:lumMod val="50000"/>
                  </a:prstClr>
                </a:solidFill>
              </a:rPr>
              <a:t>completely thread catheter</a:t>
            </a:r>
          </a:p>
          <a:p>
            <a:pPr algn="ctr"/>
            <a:r>
              <a:rPr lang="en-US" sz="2667" dirty="0">
                <a:solidFill>
                  <a:prstClr val="white">
                    <a:lumMod val="50000"/>
                  </a:prstClr>
                </a:solidFill>
              </a:rPr>
              <a:t>into pleural cavity</a:t>
            </a:r>
            <a:r>
              <a:rPr lang="en-US" sz="2667" dirty="0">
                <a:solidFill>
                  <a:srgbClr val="C00000"/>
                </a:solidFill>
              </a:rPr>
              <a:t> </a:t>
            </a:r>
            <a:endParaRPr lang="en-US" sz="2133" dirty="0">
              <a:solidFill>
                <a:srgbClr val="C00000"/>
              </a:solidFill>
            </a:endParaRPr>
          </a:p>
        </p:txBody>
      </p:sp>
      <p:cxnSp>
        <p:nvCxnSpPr>
          <p:cNvPr id="15" name="Straight Connector 14"/>
          <p:cNvCxnSpPr/>
          <p:nvPr/>
        </p:nvCxnSpPr>
        <p:spPr>
          <a:xfrm>
            <a:off x="7275309" y="1216573"/>
            <a:ext cx="0" cy="2661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96580" y="3878079"/>
            <a:ext cx="0" cy="132736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9284" y="130709"/>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0548" y="1508592"/>
            <a:ext cx="4265645" cy="3998073"/>
          </a:xfrm>
          <a:prstGeom prst="rect">
            <a:avLst/>
          </a:prstGeom>
        </p:spPr>
      </p:pic>
    </p:spTree>
    <p:extLst>
      <p:ext uri="{BB962C8B-B14F-4D97-AF65-F5344CB8AC3E}">
        <p14:creationId xmlns:p14="http://schemas.microsoft.com/office/powerpoint/2010/main" val="18623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27</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cotty.bolleter\Desktop\Pics 091917\IMG_E10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8212" y="200141"/>
            <a:ext cx="4496789" cy="5995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2529" y="4872055"/>
            <a:ext cx="2325060" cy="1733488"/>
          </a:xfrm>
          <a:prstGeom prst="rect">
            <a:avLst/>
          </a:prstGeom>
          <a:solidFill>
            <a:schemeClr val="bg1"/>
          </a:solidFill>
          <a:ln>
            <a:solidFill>
              <a:schemeClr val="tx1"/>
            </a:solidFill>
          </a:ln>
        </p:spPr>
        <p:txBody>
          <a:bodyPr wrap="none" rtlCol="0">
            <a:spAutoFit/>
          </a:bodyPr>
          <a:lstStyle/>
          <a:p>
            <a:pPr algn="ctr"/>
            <a:r>
              <a:rPr lang="en-US" sz="2133" b="1" dirty="0">
                <a:solidFill>
                  <a:prstClr val="black"/>
                </a:solidFill>
              </a:rPr>
              <a:t>advance catheter </a:t>
            </a:r>
          </a:p>
          <a:p>
            <a:pPr algn="ctr"/>
            <a:r>
              <a:rPr lang="en-US" sz="2133" dirty="0">
                <a:solidFill>
                  <a:prstClr val="white">
                    <a:lumMod val="50000"/>
                  </a:prstClr>
                </a:solidFill>
              </a:rPr>
              <a:t>completely</a:t>
            </a:r>
          </a:p>
          <a:p>
            <a:pPr algn="ctr"/>
            <a:r>
              <a:rPr lang="en-US" sz="2133" dirty="0">
                <a:solidFill>
                  <a:prstClr val="white">
                    <a:lumMod val="50000"/>
                  </a:prstClr>
                </a:solidFill>
              </a:rPr>
              <a:t>into pleural cavity</a:t>
            </a:r>
          </a:p>
          <a:p>
            <a:pPr algn="ctr"/>
            <a:r>
              <a:rPr lang="en-US" sz="2133" dirty="0">
                <a:solidFill>
                  <a:srgbClr val="C00000"/>
                </a:solidFill>
              </a:rPr>
              <a:t>maintain needle in</a:t>
            </a:r>
          </a:p>
          <a:p>
            <a:pPr algn="ctr"/>
            <a:r>
              <a:rPr lang="en-US" sz="2133" dirty="0">
                <a:solidFill>
                  <a:srgbClr val="C00000"/>
                </a:solidFill>
              </a:rPr>
              <a:t>stationary position </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82761" y="1318711"/>
            <a:ext cx="3944593" cy="2958445"/>
          </a:xfrm>
          <a:prstGeom prst="rect">
            <a:avLst/>
          </a:prstGeom>
          <a:ln>
            <a:noFill/>
          </a:ln>
          <a:effectLst>
            <a:softEdge rad="112500"/>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7597943" y="1959892"/>
            <a:ext cx="5266060" cy="2272219"/>
          </a:xfrm>
          <a:prstGeom prst="rect">
            <a:avLst/>
          </a:prstGeom>
          <a:ln w="25400">
            <a:noFill/>
          </a:ln>
        </p:spPr>
      </p:pic>
      <p:sp>
        <p:nvSpPr>
          <p:cNvPr id="8" name="Rectangle 7"/>
          <p:cNvSpPr/>
          <p:nvPr/>
        </p:nvSpPr>
        <p:spPr>
          <a:xfrm>
            <a:off x="283852" y="231370"/>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Tree>
    <p:extLst>
      <p:ext uri="{BB962C8B-B14F-4D97-AF65-F5344CB8AC3E}">
        <p14:creationId xmlns:p14="http://schemas.microsoft.com/office/powerpoint/2010/main" val="28574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28</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cotty.bolleter\Desktop\Pics 091917\IMG_E107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08116" y="297653"/>
            <a:ext cx="4754241" cy="5830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4537" y="588537"/>
            <a:ext cx="2825956" cy="1734064"/>
          </a:xfrm>
          <a:prstGeom prst="rect">
            <a:avLst/>
          </a:prstGeom>
          <a:solidFill>
            <a:schemeClr val="bg1"/>
          </a:solidFill>
          <a:ln>
            <a:solidFill>
              <a:schemeClr val="tx1"/>
            </a:solidFill>
          </a:ln>
        </p:spPr>
        <p:txBody>
          <a:bodyPr wrap="square" rtlCol="0">
            <a:spAutoFit/>
          </a:bodyPr>
          <a:lstStyle/>
          <a:p>
            <a:pPr algn="ctr"/>
            <a:r>
              <a:rPr lang="en-US" sz="2667" dirty="0">
                <a:solidFill>
                  <a:prstClr val="black"/>
                </a:solidFill>
              </a:rPr>
              <a:t>remove one-way valve from proximal end of needle hub </a:t>
            </a:r>
          </a:p>
        </p:txBody>
      </p:sp>
      <p:cxnSp>
        <p:nvCxnSpPr>
          <p:cNvPr id="8" name="Straight Arrow Connector 7"/>
          <p:cNvCxnSpPr/>
          <p:nvPr/>
        </p:nvCxnSpPr>
        <p:spPr>
          <a:xfrm flipH="1">
            <a:off x="11002436" y="6658239"/>
            <a:ext cx="42128" cy="403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p:cNvCxnSpPr>
          <p:nvPr/>
        </p:nvCxnSpPr>
        <p:spPr>
          <a:xfrm flipH="1">
            <a:off x="4702907" y="2322601"/>
            <a:ext cx="2954608" cy="11979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559879">
            <a:off x="7373609" y="2830703"/>
            <a:ext cx="6054369" cy="967039"/>
          </a:xfrm>
          <a:prstGeom prst="rect">
            <a:avLst/>
          </a:prstGeom>
          <a:ln w="25400">
            <a:noFill/>
          </a:ln>
        </p:spPr>
      </p:pic>
      <p:cxnSp>
        <p:nvCxnSpPr>
          <p:cNvPr id="14" name="Straight Arrow Connector 13"/>
          <p:cNvCxnSpPr/>
          <p:nvPr/>
        </p:nvCxnSpPr>
        <p:spPr>
          <a:xfrm>
            <a:off x="9070492" y="1256920"/>
            <a:ext cx="1542091" cy="8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6003" y="3520529"/>
            <a:ext cx="2603020" cy="1405641"/>
          </a:xfrm>
          <a:prstGeom prst="rect">
            <a:avLst/>
          </a:prstGeom>
          <a:ln>
            <a:solidFill>
              <a:schemeClr val="tx1"/>
            </a:solidFill>
          </a:ln>
        </p:spPr>
        <p:txBody>
          <a:bodyPr wrap="none">
            <a:spAutoFit/>
          </a:bodyPr>
          <a:lstStyle/>
          <a:p>
            <a:pPr algn="ctr"/>
            <a:r>
              <a:rPr lang="en-US" sz="3200" dirty="0">
                <a:solidFill>
                  <a:srgbClr val="C00000"/>
                </a:solidFill>
              </a:rPr>
              <a:t>secure needle </a:t>
            </a:r>
          </a:p>
          <a:p>
            <a:pPr algn="ctr"/>
            <a:r>
              <a:rPr lang="en-US" sz="2667" dirty="0">
                <a:solidFill>
                  <a:prstClr val="white">
                    <a:lumMod val="50000"/>
                  </a:prstClr>
                </a:solidFill>
              </a:rPr>
              <a:t>in bio-hazard </a:t>
            </a:r>
          </a:p>
          <a:p>
            <a:pPr algn="ctr"/>
            <a:r>
              <a:rPr lang="en-US" sz="2667" dirty="0">
                <a:solidFill>
                  <a:prstClr val="white">
                    <a:lumMod val="50000"/>
                  </a:prstClr>
                </a:solidFill>
              </a:rPr>
              <a:t>sharps container </a:t>
            </a:r>
          </a:p>
        </p:txBody>
      </p:sp>
      <p:sp>
        <p:nvSpPr>
          <p:cNvPr id="11" name="Rectangle 10"/>
          <p:cNvSpPr/>
          <p:nvPr/>
        </p:nvSpPr>
        <p:spPr>
          <a:xfrm>
            <a:off x="333863" y="6246023"/>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Tree>
    <p:extLst>
      <p:ext uri="{BB962C8B-B14F-4D97-AF65-F5344CB8AC3E}">
        <p14:creationId xmlns:p14="http://schemas.microsoft.com/office/powerpoint/2010/main" val="360640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29</a:t>
            </a:fld>
            <a:endParaRPr lang="en-US" dirty="0">
              <a:solidFill>
                <a:prstClr val="white"/>
              </a:solidFill>
            </a:endParaRPr>
          </a:p>
        </p:txBody>
      </p:sp>
      <p:pic>
        <p:nvPicPr>
          <p:cNvPr id="6"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cotty.bolleter\Desktop\Pics 091917\IMG_E107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9150" y="902031"/>
            <a:ext cx="3577391" cy="5124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Scotty.bolleter\Desktop\Pics 091917\IMG_E107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75748" y="295810"/>
            <a:ext cx="3587155" cy="5730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6191" y="6026251"/>
            <a:ext cx="8806416" cy="502766"/>
          </a:xfrm>
          <a:prstGeom prst="rect">
            <a:avLst/>
          </a:prstGeom>
          <a:solidFill>
            <a:schemeClr val="bg1"/>
          </a:solidFill>
          <a:ln>
            <a:solidFill>
              <a:schemeClr val="tx1"/>
            </a:solidFill>
          </a:ln>
        </p:spPr>
        <p:txBody>
          <a:bodyPr wrap="square" rtlCol="0">
            <a:spAutoFit/>
          </a:bodyPr>
          <a:lstStyle/>
          <a:p>
            <a:pPr algn="ctr"/>
            <a:r>
              <a:rPr lang="en-US" sz="2667" dirty="0">
                <a:solidFill>
                  <a:prstClr val="black"/>
                </a:solidFill>
              </a:rPr>
              <a:t>attach one-way valve to proximal end of catheter </a:t>
            </a:r>
            <a:r>
              <a:rPr lang="en-US" sz="2133" dirty="0">
                <a:solidFill>
                  <a:prstClr val="white">
                    <a:lumMod val="50000"/>
                  </a:prstClr>
                </a:solidFill>
              </a:rPr>
              <a:t>(standard lock)</a:t>
            </a:r>
            <a:r>
              <a:rPr lang="en-US" sz="2133" b="1" dirty="0">
                <a:solidFill>
                  <a:prstClr val="white">
                    <a:lumMod val="50000"/>
                  </a:prstClr>
                </a:solidFill>
              </a:rPr>
              <a:t> </a:t>
            </a:r>
            <a:endParaRPr lang="en-US" sz="2667" b="1" dirty="0">
              <a:solidFill>
                <a:prstClr val="white">
                  <a:lumMod val="50000"/>
                </a:prstClr>
              </a:solidFil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5962117" y="2423297"/>
            <a:ext cx="5960611" cy="1245300"/>
          </a:xfrm>
          <a:prstGeom prst="rect">
            <a:avLst/>
          </a:prstGeom>
          <a:ln w="25400">
            <a:noFill/>
          </a:ln>
        </p:spPr>
      </p:pic>
      <p:sp>
        <p:nvSpPr>
          <p:cNvPr id="13" name="TextBox 12"/>
          <p:cNvSpPr txBox="1"/>
          <p:nvPr/>
        </p:nvSpPr>
        <p:spPr>
          <a:xfrm>
            <a:off x="9238880" y="1773746"/>
            <a:ext cx="2603192" cy="1528945"/>
          </a:xfrm>
          <a:prstGeom prst="rect">
            <a:avLst/>
          </a:prstGeom>
          <a:solidFill>
            <a:schemeClr val="bg1"/>
          </a:solidFill>
          <a:ln>
            <a:noFill/>
          </a:ln>
        </p:spPr>
        <p:txBody>
          <a:bodyPr wrap="square" rtlCol="0">
            <a:spAutoFit/>
          </a:bodyPr>
          <a:lstStyle/>
          <a:p>
            <a:pPr algn="ctr"/>
            <a:r>
              <a:rPr lang="en-US" sz="1867" dirty="0">
                <a:solidFill>
                  <a:prstClr val="white">
                    <a:lumMod val="50000"/>
                  </a:prstClr>
                </a:solidFill>
              </a:rPr>
              <a:t>catheter and one-way valve assemble may</a:t>
            </a:r>
          </a:p>
          <a:p>
            <a:pPr algn="ctr"/>
            <a:r>
              <a:rPr lang="en-US" sz="1867" dirty="0">
                <a:solidFill>
                  <a:prstClr val="white">
                    <a:lumMod val="50000"/>
                  </a:prstClr>
                </a:solidFill>
              </a:rPr>
              <a:t>be attached to low pressure suction</a:t>
            </a:r>
          </a:p>
          <a:p>
            <a:pPr algn="ctr"/>
            <a:r>
              <a:rPr lang="en-US" sz="1867" dirty="0">
                <a:solidFill>
                  <a:prstClr val="white">
                    <a:lumMod val="50000"/>
                  </a:prstClr>
                </a:solidFill>
              </a:rPr>
              <a:t>as needed</a:t>
            </a:r>
          </a:p>
        </p:txBody>
      </p:sp>
      <p:sp>
        <p:nvSpPr>
          <p:cNvPr id="14" name="TextBox 13"/>
          <p:cNvSpPr txBox="1"/>
          <p:nvPr/>
        </p:nvSpPr>
        <p:spPr>
          <a:xfrm>
            <a:off x="9238880" y="3905277"/>
            <a:ext cx="2603192" cy="954300"/>
          </a:xfrm>
          <a:prstGeom prst="rect">
            <a:avLst/>
          </a:prstGeom>
          <a:solidFill>
            <a:schemeClr val="bg1"/>
          </a:solidFill>
          <a:ln>
            <a:noFill/>
          </a:ln>
        </p:spPr>
        <p:txBody>
          <a:bodyPr wrap="square" rtlCol="0">
            <a:spAutoFit/>
          </a:bodyPr>
          <a:lstStyle/>
          <a:p>
            <a:pPr algn="ctr"/>
            <a:r>
              <a:rPr lang="en-US" sz="1867" dirty="0">
                <a:solidFill>
                  <a:prstClr val="white">
                    <a:lumMod val="50000"/>
                  </a:prstClr>
                </a:solidFill>
              </a:rPr>
              <a:t>secure catheter according to local protocol and standards</a:t>
            </a:r>
          </a:p>
        </p:txBody>
      </p:sp>
      <p:sp>
        <p:nvSpPr>
          <p:cNvPr id="2" name="Curved Down Arrow 1"/>
          <p:cNvSpPr/>
          <p:nvPr/>
        </p:nvSpPr>
        <p:spPr>
          <a:xfrm>
            <a:off x="2086455" y="2759243"/>
            <a:ext cx="667808" cy="317231"/>
          </a:xfrm>
          <a:prstGeom prst="curvedDownArrow">
            <a:avLst>
              <a:gd name="adj1" fmla="val 25000"/>
              <a:gd name="adj2" fmla="val 50000"/>
              <a:gd name="adj3" fmla="val 51119"/>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black"/>
              </a:solidFill>
            </a:endParaRPr>
          </a:p>
        </p:txBody>
      </p:sp>
      <p:sp>
        <p:nvSpPr>
          <p:cNvPr id="11" name="Rectangle 10"/>
          <p:cNvSpPr/>
          <p:nvPr/>
        </p:nvSpPr>
        <p:spPr>
          <a:xfrm>
            <a:off x="439536" y="295810"/>
            <a:ext cx="3864429" cy="461665"/>
          </a:xfrm>
          <a:prstGeom prst="rect">
            <a:avLst/>
          </a:prstGeom>
        </p:spPr>
        <p:txBody>
          <a:bodyPr wrap="square">
            <a:spAutoFit/>
          </a:bodyPr>
          <a:lstStyle/>
          <a:p>
            <a:r>
              <a:rPr lang="en-US" sz="2400" dirty="0">
                <a:solidFill>
                  <a:prstClr val="white">
                    <a:lumMod val="75000"/>
                  </a:prstClr>
                </a:solidFill>
              </a:rPr>
              <a:t>Objective 3: lateral insertion  </a:t>
            </a:r>
          </a:p>
        </p:txBody>
      </p:sp>
    </p:spTree>
    <p:extLst>
      <p:ext uri="{BB962C8B-B14F-4D97-AF65-F5344CB8AC3E}">
        <p14:creationId xmlns:p14="http://schemas.microsoft.com/office/powerpoint/2010/main" val="390219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a:t>
            </a:fld>
            <a:endParaRPr lang="en-US" dirty="0">
              <a:solidFill>
                <a:prstClr val="white"/>
              </a:solidFill>
            </a:endParaRPr>
          </a:p>
        </p:txBody>
      </p:sp>
      <p:sp>
        <p:nvSpPr>
          <p:cNvPr id="2" name="Text Placeholder 1"/>
          <p:cNvSpPr>
            <a:spLocks noGrp="1"/>
          </p:cNvSpPr>
          <p:nvPr>
            <p:ph type="body" sz="quarter" idx="12"/>
          </p:nvPr>
        </p:nvSpPr>
        <p:spPr>
          <a:xfrm>
            <a:off x="488003" y="846832"/>
            <a:ext cx="6645612" cy="5349027"/>
          </a:xfrm>
        </p:spPr>
        <p:txBody>
          <a:bodyPr/>
          <a:lstStyle/>
          <a:p>
            <a:r>
              <a:rPr lang="en-US" sz="3200" b="1" dirty="0"/>
              <a:t>Key Term: </a:t>
            </a:r>
            <a:r>
              <a:rPr lang="en-US" sz="2667" dirty="0"/>
              <a:t>Tension Pneumothorax. A known life-threatening medical emergency which, if left untreated, may result in death.</a:t>
            </a:r>
          </a:p>
          <a:p>
            <a:r>
              <a:rPr lang="en-US" sz="3200" b="1" dirty="0">
                <a:solidFill>
                  <a:srgbClr val="009900"/>
                </a:solidFill>
              </a:rPr>
              <a:t>Indication: </a:t>
            </a:r>
            <a:r>
              <a:rPr lang="en-US" sz="2667" dirty="0"/>
              <a:t>For relief of tension pneumothorax in the adult patient.</a:t>
            </a:r>
          </a:p>
          <a:p>
            <a:r>
              <a:rPr lang="en-US" sz="3200" b="1" dirty="0">
                <a:solidFill>
                  <a:srgbClr val="88191F"/>
                </a:solidFill>
              </a:rPr>
              <a:t>Contraindications:</a:t>
            </a:r>
            <a:r>
              <a:rPr lang="en-US" sz="3200" b="1" dirty="0">
                <a:solidFill>
                  <a:srgbClr val="C00000"/>
                </a:solidFill>
                <a:effectLst>
                  <a:outerShdw blurRad="38100" dist="38100" dir="2700000" algn="tl">
                    <a:srgbClr val="000000">
                      <a:alpha val="43137"/>
                    </a:srgbClr>
                  </a:outerShdw>
                </a:effectLst>
              </a:rPr>
              <a:t> </a:t>
            </a:r>
            <a:r>
              <a:rPr lang="en-US" sz="2667" dirty="0"/>
              <a:t>Not intended for treatment of simple pneumothorax or hemothorax. </a:t>
            </a:r>
            <a:r>
              <a:rPr lang="en-US" sz="2667" i="1" dirty="0"/>
              <a:t>The efficacy of this device has not been established in pediatric patients.</a:t>
            </a:r>
          </a:p>
          <a:p>
            <a:r>
              <a:rPr lang="en-US" sz="3200" b="1" dirty="0">
                <a:solidFill>
                  <a:srgbClr val="FF9900"/>
                </a:solidFill>
              </a:rPr>
              <a:t>Warning:</a:t>
            </a:r>
            <a:r>
              <a:rPr lang="en-US" sz="3200" b="1" dirty="0">
                <a:solidFill>
                  <a:srgbClr val="FFC000"/>
                </a:solidFill>
              </a:rPr>
              <a:t> </a:t>
            </a:r>
            <a:r>
              <a:rPr lang="en-US" sz="2667" dirty="0"/>
              <a:t>Failure to utilize this device properly may result in injury to cardiac, pulmonary, or vascular structures.</a:t>
            </a:r>
          </a:p>
        </p:txBody>
      </p:sp>
      <p:sp>
        <p:nvSpPr>
          <p:cNvPr id="4" name="TextBox 3"/>
          <p:cNvSpPr txBox="1"/>
          <p:nvPr/>
        </p:nvSpPr>
        <p:spPr>
          <a:xfrm>
            <a:off x="159028" y="1"/>
            <a:ext cx="11791673" cy="748795"/>
          </a:xfrm>
          <a:prstGeom prst="rect">
            <a:avLst/>
          </a:prstGeom>
          <a:noFill/>
        </p:spPr>
        <p:txBody>
          <a:bodyPr wrap="square" rtlCol="0">
            <a:spAutoFit/>
          </a:bodyPr>
          <a:lstStyle/>
          <a:p>
            <a:pPr algn="ctr"/>
            <a:r>
              <a:rPr lang="en-US" sz="2133" i="1" dirty="0">
                <a:solidFill>
                  <a:prstClr val="black"/>
                </a:solidFill>
              </a:rPr>
              <a:t>The following materials were developed for the purpose of </a:t>
            </a:r>
          </a:p>
          <a:p>
            <a:pPr algn="ctr"/>
            <a:r>
              <a:rPr lang="en-US" sz="2133" i="1" dirty="0">
                <a:solidFill>
                  <a:prstClr val="black"/>
                </a:solidFill>
              </a:rPr>
              <a:t>SPEAR™ decompression needle system orientation and training</a:t>
            </a:r>
          </a:p>
        </p:txBody>
      </p:sp>
    </p:spTree>
    <p:extLst>
      <p:ext uri="{BB962C8B-B14F-4D97-AF65-F5344CB8AC3E}">
        <p14:creationId xmlns:p14="http://schemas.microsoft.com/office/powerpoint/2010/main" val="1179191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30</a:t>
            </a:fld>
            <a:endParaRPr lang="en-US"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80" y="86720"/>
            <a:ext cx="6591869" cy="6549921"/>
          </a:xfrm>
          <a:prstGeom prst="rect">
            <a:avLst/>
          </a:prstGeom>
        </p:spPr>
      </p:pic>
      <p:pic>
        <p:nvPicPr>
          <p:cNvPr id="6" name="Picture 2" descr="Image result for north american rescu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54128" y="2069017"/>
            <a:ext cx="4208715" cy="2554545"/>
          </a:xfrm>
          <a:prstGeom prst="rect">
            <a:avLst/>
          </a:prstGeom>
          <a:solidFill>
            <a:schemeClr val="bg1"/>
          </a:solidFill>
          <a:ln>
            <a:noFill/>
          </a:ln>
        </p:spPr>
        <p:txBody>
          <a:bodyPr wrap="square" rtlCol="0">
            <a:spAutoFit/>
          </a:bodyPr>
          <a:lstStyle/>
          <a:p>
            <a:pPr algn="ctr"/>
            <a:r>
              <a:rPr lang="en-US" sz="3200" dirty="0">
                <a:solidFill>
                  <a:prstClr val="white">
                    <a:lumMod val="50000"/>
                  </a:prstClr>
                </a:solidFill>
              </a:rPr>
              <a:t>catheter and one-way valve assemble may</a:t>
            </a:r>
          </a:p>
          <a:p>
            <a:pPr algn="ctr"/>
            <a:r>
              <a:rPr lang="en-US" sz="3200" dirty="0">
                <a:solidFill>
                  <a:prstClr val="white">
                    <a:lumMod val="50000"/>
                  </a:prstClr>
                </a:solidFill>
              </a:rPr>
              <a:t>be attached to low pressure suction</a:t>
            </a:r>
          </a:p>
          <a:p>
            <a:pPr algn="ctr"/>
            <a:r>
              <a:rPr lang="en-US" sz="3200" dirty="0">
                <a:solidFill>
                  <a:prstClr val="white">
                    <a:lumMod val="50000"/>
                  </a:prstClr>
                </a:solidFill>
              </a:rPr>
              <a:t>as needed</a:t>
            </a:r>
          </a:p>
        </p:txBody>
      </p:sp>
    </p:spTree>
    <p:extLst>
      <p:ext uri="{BB962C8B-B14F-4D97-AF65-F5344CB8AC3E}">
        <p14:creationId xmlns:p14="http://schemas.microsoft.com/office/powerpoint/2010/main" val="275278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31</a:t>
            </a:fld>
            <a:endParaRPr lang="en-US" dirty="0">
              <a:solidFill>
                <a:prstClr val="white"/>
              </a:solidFill>
            </a:endParaRPr>
          </a:p>
        </p:txBody>
      </p:sp>
      <p:sp>
        <p:nvSpPr>
          <p:cNvPr id="3" name="TextBox 2"/>
          <p:cNvSpPr txBox="1"/>
          <p:nvPr/>
        </p:nvSpPr>
        <p:spPr>
          <a:xfrm>
            <a:off x="529622" y="1145673"/>
            <a:ext cx="11133221" cy="4001095"/>
          </a:xfrm>
          <a:prstGeom prst="rect">
            <a:avLst/>
          </a:prstGeom>
          <a:noFill/>
        </p:spPr>
        <p:txBody>
          <a:bodyPr wrap="square" rtlCol="0">
            <a:spAutoFit/>
          </a:bodyPr>
          <a:lstStyle/>
          <a:p>
            <a:r>
              <a:rPr lang="en-US" sz="3200" b="1" dirty="0">
                <a:solidFill>
                  <a:srgbClr val="002060"/>
                </a:solidFill>
              </a:rPr>
              <a:t>successful thoracic decompression</a:t>
            </a:r>
            <a:r>
              <a:rPr lang="en-US" sz="3200" dirty="0">
                <a:solidFill>
                  <a:srgbClr val="002060"/>
                </a:solidFill>
              </a:rPr>
              <a:t> </a:t>
            </a:r>
            <a:r>
              <a:rPr lang="en-US" sz="3200" dirty="0">
                <a:solidFill>
                  <a:prstClr val="black"/>
                </a:solidFill>
              </a:rPr>
              <a:t>may have occurred if </a:t>
            </a:r>
            <a:r>
              <a:rPr lang="en-US" sz="3200" i="1" dirty="0">
                <a:solidFill>
                  <a:prstClr val="black"/>
                </a:solidFill>
              </a:rPr>
              <a:t>one or more</a:t>
            </a:r>
            <a:r>
              <a:rPr lang="en-US" sz="3200" dirty="0">
                <a:solidFill>
                  <a:prstClr val="black"/>
                </a:solidFill>
              </a:rPr>
              <a:t> of the following is observed:</a:t>
            </a:r>
          </a:p>
          <a:p>
            <a:endParaRPr lang="en-US" sz="1400" dirty="0">
              <a:solidFill>
                <a:prstClr val="black"/>
              </a:solidFill>
            </a:endParaRPr>
          </a:p>
          <a:p>
            <a:pPr marL="380990" indent="-380990">
              <a:buFont typeface="Arial" panose="020B0604020202020204" pitchFamily="34" charset="0"/>
              <a:buChar char="•"/>
            </a:pPr>
            <a:r>
              <a:rPr lang="en-US" sz="3200" dirty="0">
                <a:solidFill>
                  <a:prstClr val="black"/>
                </a:solidFill>
              </a:rPr>
              <a:t>improvement of respiratory distress</a:t>
            </a:r>
          </a:p>
          <a:p>
            <a:pPr marL="380990" indent="-380990">
              <a:buFont typeface="Arial" panose="020B0604020202020204" pitchFamily="34" charset="0"/>
              <a:buChar char="•"/>
            </a:pPr>
            <a:r>
              <a:rPr lang="en-US" sz="3200" dirty="0">
                <a:solidFill>
                  <a:prstClr val="black"/>
                </a:solidFill>
              </a:rPr>
              <a:t>relief of air from catheter or one-way valve </a:t>
            </a:r>
            <a:r>
              <a:rPr lang="en-US" sz="2400" dirty="0">
                <a:solidFill>
                  <a:prstClr val="white">
                    <a:lumMod val="50000"/>
                  </a:prstClr>
                </a:solidFill>
              </a:rPr>
              <a:t>(valve may produce auditory signal)</a:t>
            </a:r>
          </a:p>
          <a:p>
            <a:pPr marL="380990" indent="-380990">
              <a:buFont typeface="Arial" panose="020B0604020202020204" pitchFamily="34" charset="0"/>
              <a:buChar char="•"/>
            </a:pPr>
            <a:r>
              <a:rPr lang="en-US" sz="3200" dirty="0">
                <a:solidFill>
                  <a:prstClr val="black"/>
                </a:solidFill>
              </a:rPr>
              <a:t>improvement of oxygen saturation </a:t>
            </a:r>
            <a:r>
              <a:rPr lang="en-US" sz="2400" dirty="0">
                <a:solidFill>
                  <a:prstClr val="white">
                    <a:lumMod val="50000"/>
                  </a:prstClr>
                </a:solidFill>
              </a:rPr>
              <a:t>(≥ 90% </a:t>
            </a:r>
            <a:r>
              <a:rPr lang="en-US" sz="2400" i="1" dirty="0">
                <a:solidFill>
                  <a:prstClr val="white">
                    <a:lumMod val="50000"/>
                  </a:prstClr>
                </a:solidFill>
              </a:rPr>
              <a:t>may be dependent on use of supplemental oxygen</a:t>
            </a:r>
            <a:r>
              <a:rPr lang="en-US" sz="2400" dirty="0">
                <a:solidFill>
                  <a:prstClr val="white">
                    <a:lumMod val="50000"/>
                  </a:prstClr>
                </a:solidFill>
              </a:rPr>
              <a:t>)</a:t>
            </a:r>
          </a:p>
          <a:p>
            <a:pPr marL="380990" indent="-380990">
              <a:buFont typeface="Arial" panose="020B0604020202020204" pitchFamily="34" charset="0"/>
              <a:buChar char="•"/>
            </a:pPr>
            <a:r>
              <a:rPr lang="en-US" sz="3200" dirty="0">
                <a:solidFill>
                  <a:prstClr val="black"/>
                </a:solidFill>
              </a:rPr>
              <a:t>return of radial pulse or vital signs</a:t>
            </a:r>
          </a:p>
        </p:txBody>
      </p:sp>
      <p:sp>
        <p:nvSpPr>
          <p:cNvPr id="4" name="Rectangle 3"/>
          <p:cNvSpPr/>
          <p:nvPr/>
        </p:nvSpPr>
        <p:spPr>
          <a:xfrm>
            <a:off x="478971" y="224987"/>
            <a:ext cx="8091824" cy="461665"/>
          </a:xfrm>
          <a:prstGeom prst="rect">
            <a:avLst/>
          </a:prstGeom>
        </p:spPr>
        <p:txBody>
          <a:bodyPr wrap="square">
            <a:spAutoFit/>
          </a:bodyPr>
          <a:lstStyle/>
          <a:p>
            <a:r>
              <a:rPr lang="en-US" sz="2400" dirty="0">
                <a:solidFill>
                  <a:prstClr val="white">
                    <a:lumMod val="75000"/>
                  </a:prstClr>
                </a:solidFill>
              </a:rPr>
              <a:t>Objective 5: indications of successful thoracic decompression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2040" y="4370785"/>
            <a:ext cx="1789056" cy="1777671"/>
          </a:xfrm>
          <a:prstGeom prst="rect">
            <a:avLst/>
          </a:prstGeom>
          <a:ln>
            <a:solidFill>
              <a:schemeClr val="tx1"/>
            </a:solidFill>
          </a:ln>
        </p:spPr>
      </p:pic>
    </p:spTree>
    <p:extLst>
      <p:ext uri="{BB962C8B-B14F-4D97-AF65-F5344CB8AC3E}">
        <p14:creationId xmlns:p14="http://schemas.microsoft.com/office/powerpoint/2010/main" val="403883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32</a:t>
            </a:fld>
            <a:endParaRPr lang="en-US" dirty="0">
              <a:solidFill>
                <a:prstClr val="white"/>
              </a:solidFill>
            </a:endParaRPr>
          </a:p>
        </p:txBody>
      </p:sp>
      <p:sp>
        <p:nvSpPr>
          <p:cNvPr id="9" name="Rectangle 8"/>
          <p:cNvSpPr/>
          <p:nvPr/>
        </p:nvSpPr>
        <p:spPr>
          <a:xfrm>
            <a:off x="391042" y="908801"/>
            <a:ext cx="11137900" cy="4647426"/>
          </a:xfrm>
          <a:prstGeom prst="rect">
            <a:avLst/>
          </a:prstGeom>
        </p:spPr>
        <p:txBody>
          <a:bodyPr wrap="square">
            <a:spAutoFit/>
          </a:bodyPr>
          <a:lstStyle/>
          <a:p>
            <a:r>
              <a:rPr lang="en-US" sz="3200" b="1" dirty="0">
                <a:solidFill>
                  <a:prstClr val="black"/>
                </a:solidFill>
              </a:rPr>
              <a:t>following </a:t>
            </a:r>
            <a:r>
              <a:rPr lang="en-US" sz="3200" dirty="0">
                <a:solidFill>
                  <a:prstClr val="black"/>
                </a:solidFill>
              </a:rPr>
              <a:t>thoracic decompression </a:t>
            </a:r>
            <a:r>
              <a:rPr lang="en-US" sz="3200" b="1" dirty="0">
                <a:solidFill>
                  <a:prstClr val="black"/>
                </a:solidFill>
              </a:rPr>
              <a:t>procedure,</a:t>
            </a:r>
            <a:r>
              <a:rPr lang="en-US" sz="3200" dirty="0">
                <a:solidFill>
                  <a:prstClr val="black"/>
                </a:solidFill>
              </a:rPr>
              <a:t> continually assess patient for </a:t>
            </a:r>
            <a:r>
              <a:rPr lang="en-US" sz="3200" b="1" dirty="0">
                <a:solidFill>
                  <a:srgbClr val="FF9900"/>
                </a:solidFill>
              </a:rPr>
              <a:t>complications:</a:t>
            </a:r>
          </a:p>
          <a:p>
            <a:endParaRPr lang="en-US" sz="800" dirty="0">
              <a:solidFill>
                <a:prstClr val="black"/>
              </a:solidFill>
            </a:endParaRPr>
          </a:p>
          <a:p>
            <a:pPr marL="609585" indent="-609585">
              <a:buFont typeface="Arial" panose="020B0604020202020204" pitchFamily="34" charset="0"/>
              <a:buChar char="•"/>
            </a:pPr>
            <a:r>
              <a:rPr lang="en-US" sz="3200" dirty="0">
                <a:solidFill>
                  <a:prstClr val="black"/>
                </a:solidFill>
              </a:rPr>
              <a:t>Hemodynamic instability</a:t>
            </a:r>
          </a:p>
          <a:p>
            <a:pPr marL="609585" indent="-609585">
              <a:buFont typeface="Arial" panose="020B0604020202020204" pitchFamily="34" charset="0"/>
              <a:buChar char="•"/>
            </a:pPr>
            <a:r>
              <a:rPr lang="en-US" sz="3200" dirty="0">
                <a:solidFill>
                  <a:prstClr val="black"/>
                </a:solidFill>
              </a:rPr>
              <a:t>Respiratory distress</a:t>
            </a:r>
          </a:p>
          <a:p>
            <a:pPr marL="609585" indent="-609585">
              <a:buFont typeface="Arial" panose="020B0604020202020204" pitchFamily="34" charset="0"/>
              <a:buChar char="•"/>
            </a:pPr>
            <a:r>
              <a:rPr lang="en-US" sz="3200" dirty="0">
                <a:solidFill>
                  <a:prstClr val="black"/>
                </a:solidFill>
              </a:rPr>
              <a:t>Unilateral chest expansion</a:t>
            </a:r>
          </a:p>
          <a:p>
            <a:pPr marL="609585" indent="-609585">
              <a:buFont typeface="Arial" panose="020B0604020202020204" pitchFamily="34" charset="0"/>
              <a:buChar char="•"/>
            </a:pPr>
            <a:r>
              <a:rPr lang="en-US" sz="3200" dirty="0">
                <a:solidFill>
                  <a:prstClr val="black"/>
                </a:solidFill>
              </a:rPr>
              <a:t>Decreased oxygen saturation</a:t>
            </a:r>
          </a:p>
          <a:p>
            <a:pPr marL="609585" indent="-609585">
              <a:buFont typeface="Arial" panose="020B0604020202020204" pitchFamily="34" charset="0"/>
              <a:buChar char="•"/>
            </a:pPr>
            <a:r>
              <a:rPr lang="en-US" sz="3200" dirty="0">
                <a:solidFill>
                  <a:prstClr val="black"/>
                </a:solidFill>
              </a:rPr>
              <a:t>Bleeding</a:t>
            </a:r>
          </a:p>
          <a:p>
            <a:pPr marL="609585" indent="-609585">
              <a:buFont typeface="Arial" panose="020B0604020202020204" pitchFamily="34" charset="0"/>
              <a:buChar char="•"/>
            </a:pPr>
            <a:r>
              <a:rPr lang="en-US" sz="3200" dirty="0">
                <a:solidFill>
                  <a:prstClr val="black"/>
                </a:solidFill>
              </a:rPr>
              <a:t>Catheter occlusion</a:t>
            </a:r>
          </a:p>
          <a:p>
            <a:pPr marL="609585" indent="-609585">
              <a:buFont typeface="Arial" panose="020B0604020202020204" pitchFamily="34" charset="0"/>
              <a:buChar char="•"/>
            </a:pPr>
            <a:r>
              <a:rPr lang="en-US" sz="3200" dirty="0">
                <a:solidFill>
                  <a:prstClr val="black"/>
                </a:solidFill>
              </a:rPr>
              <a:t>Hematoma</a:t>
            </a:r>
            <a:endParaRPr lang="en-US" sz="8000" dirty="0">
              <a:solidFill>
                <a:prstClr val="black"/>
              </a:solidFill>
            </a:endParaRPr>
          </a:p>
        </p:txBody>
      </p:sp>
      <p:sp>
        <p:nvSpPr>
          <p:cNvPr id="2" name="TextBox 1"/>
          <p:cNvSpPr txBox="1"/>
          <p:nvPr/>
        </p:nvSpPr>
        <p:spPr>
          <a:xfrm>
            <a:off x="6569123" y="2505715"/>
            <a:ext cx="5093720" cy="2144498"/>
          </a:xfrm>
          <a:prstGeom prst="rect">
            <a:avLst/>
          </a:prstGeom>
          <a:noFill/>
          <a:ln>
            <a:solidFill>
              <a:schemeClr val="tx1"/>
            </a:solidFill>
          </a:ln>
        </p:spPr>
        <p:txBody>
          <a:bodyPr wrap="square" rtlCol="0">
            <a:spAutoFit/>
          </a:bodyPr>
          <a:lstStyle/>
          <a:p>
            <a:pPr algn="ctr"/>
            <a:r>
              <a:rPr lang="en-US" sz="2667" dirty="0">
                <a:solidFill>
                  <a:prstClr val="black"/>
                </a:solidFill>
              </a:rPr>
              <a:t>if two needle decompression attempts fail to relieve condition </a:t>
            </a:r>
            <a:r>
              <a:rPr lang="en-US" sz="2667" b="1" dirty="0">
                <a:solidFill>
                  <a:srgbClr val="C00000"/>
                </a:solidFill>
              </a:rPr>
              <a:t>consider other causes and potential treatments</a:t>
            </a:r>
          </a:p>
          <a:p>
            <a:pPr algn="ctr"/>
            <a:r>
              <a:rPr lang="en-US" sz="2667" dirty="0">
                <a:solidFill>
                  <a:srgbClr val="FF9900"/>
                </a:solidFill>
                <a:effectLst>
                  <a:outerShdw blurRad="38100" dist="38100" dir="2700000" algn="tl">
                    <a:srgbClr val="000000">
                      <a:alpha val="43137"/>
                    </a:srgbClr>
                  </a:outerShdw>
                </a:effectLst>
              </a:rPr>
              <a:t>IS THIS A CIRCULATORY PROBLEM?</a:t>
            </a:r>
          </a:p>
        </p:txBody>
      </p:sp>
      <p:sp>
        <p:nvSpPr>
          <p:cNvPr id="10" name="TextBox 9"/>
          <p:cNvSpPr txBox="1"/>
          <p:nvPr/>
        </p:nvSpPr>
        <p:spPr>
          <a:xfrm>
            <a:off x="500973" y="262270"/>
            <a:ext cx="3651768" cy="461665"/>
          </a:xfrm>
          <a:prstGeom prst="rect">
            <a:avLst/>
          </a:prstGeom>
          <a:noFill/>
        </p:spPr>
        <p:txBody>
          <a:bodyPr wrap="square" rtlCol="0">
            <a:spAutoFit/>
          </a:bodyPr>
          <a:lstStyle/>
          <a:p>
            <a:r>
              <a:rPr lang="en-US" sz="2400" dirty="0">
                <a:solidFill>
                  <a:prstClr val="white">
                    <a:lumMod val="75000"/>
                  </a:prstClr>
                </a:solidFill>
              </a:rPr>
              <a:t>Objective 6: complications</a:t>
            </a:r>
          </a:p>
        </p:txBody>
      </p:sp>
    </p:spTree>
    <p:extLst>
      <p:ext uri="{BB962C8B-B14F-4D97-AF65-F5344CB8AC3E}">
        <p14:creationId xmlns:p14="http://schemas.microsoft.com/office/powerpoint/2010/main" val="82444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33</a:t>
            </a:fld>
            <a:endParaRPr lang="en-US" dirty="0">
              <a:solidFill>
                <a:prstClr val="white"/>
              </a:solidFill>
            </a:endParaRPr>
          </a:p>
        </p:txBody>
      </p:sp>
      <p:sp>
        <p:nvSpPr>
          <p:cNvPr id="4" name="Text Placeholder 1"/>
          <p:cNvSpPr>
            <a:spLocks noGrp="1"/>
          </p:cNvSpPr>
          <p:nvPr>
            <p:ph type="body" sz="quarter" idx="12"/>
          </p:nvPr>
        </p:nvSpPr>
        <p:spPr>
          <a:xfrm>
            <a:off x="500974" y="879839"/>
            <a:ext cx="11161868" cy="4169488"/>
          </a:xfrm>
        </p:spPr>
        <p:txBody>
          <a:bodyPr/>
          <a:lstStyle/>
          <a:p>
            <a:r>
              <a:rPr lang="en-US" sz="3200" b="1" dirty="0">
                <a:solidFill>
                  <a:srgbClr val="FF9900"/>
                </a:solidFill>
              </a:rPr>
              <a:t>potential adverse complications:</a:t>
            </a:r>
            <a:r>
              <a:rPr lang="en-US" sz="3200" dirty="0">
                <a:solidFill>
                  <a:schemeClr val="bg1">
                    <a:lumMod val="65000"/>
                  </a:schemeClr>
                </a:solidFill>
              </a:rPr>
              <a:t> </a:t>
            </a:r>
            <a:r>
              <a:rPr lang="en-US" sz="2133" dirty="0">
                <a:solidFill>
                  <a:schemeClr val="tx1">
                    <a:lumMod val="50000"/>
                    <a:lumOff val="50000"/>
                  </a:schemeClr>
                </a:solidFill>
              </a:rPr>
              <a:t>of improper thoracic decompression</a:t>
            </a:r>
            <a:endParaRPr lang="en-US" dirty="0">
              <a:solidFill>
                <a:schemeClr val="tx1">
                  <a:lumMod val="50000"/>
                  <a:lumOff val="50000"/>
                </a:schemeClr>
              </a:solidFill>
              <a:effectLst>
                <a:outerShdw blurRad="38100" dist="38100" dir="2700000" algn="tl">
                  <a:srgbClr val="000000">
                    <a:alpha val="43137"/>
                  </a:srgbClr>
                </a:outerShdw>
              </a:effectLst>
            </a:endParaRPr>
          </a:p>
          <a:p>
            <a:pPr marL="457189" indent="-457189">
              <a:buFont typeface="Arial" panose="020B0604020202020204" pitchFamily="34" charset="0"/>
              <a:buChar char="•"/>
            </a:pPr>
            <a:r>
              <a:rPr lang="en-US" sz="3200" dirty="0"/>
              <a:t>Death secondary to cardiac penetration</a:t>
            </a:r>
          </a:p>
          <a:p>
            <a:pPr marL="457189" indent="-457189">
              <a:buFont typeface="Arial" panose="020B0604020202020204" pitchFamily="34" charset="0"/>
              <a:buChar char="•"/>
            </a:pPr>
            <a:r>
              <a:rPr lang="en-US" sz="3200" dirty="0"/>
              <a:t>Lung injury</a:t>
            </a:r>
          </a:p>
          <a:p>
            <a:pPr marL="457189" indent="-457189">
              <a:buFont typeface="Arial" panose="020B0604020202020204" pitchFamily="34" charset="0"/>
              <a:buChar char="•"/>
            </a:pPr>
            <a:r>
              <a:rPr lang="en-US" sz="3200" dirty="0"/>
              <a:t>Vascular injury</a:t>
            </a:r>
          </a:p>
          <a:p>
            <a:pPr marL="457189" indent="-457189">
              <a:buFont typeface="Arial" panose="020B0604020202020204" pitchFamily="34" charset="0"/>
              <a:buChar char="•"/>
            </a:pPr>
            <a:r>
              <a:rPr lang="en-US" sz="3200" dirty="0"/>
              <a:t>Nerve damage </a:t>
            </a:r>
          </a:p>
          <a:p>
            <a:pPr marL="1142971" lvl="1" indent="-457189"/>
            <a:r>
              <a:rPr lang="en-US" sz="3200" dirty="0"/>
              <a:t>Pain</a:t>
            </a:r>
          </a:p>
          <a:p>
            <a:pPr marL="1142971" lvl="1" indent="-457189"/>
            <a:r>
              <a:rPr lang="en-US" sz="3200" dirty="0"/>
              <a:t>Numbness</a:t>
            </a:r>
          </a:p>
          <a:p>
            <a:pPr marL="1142971" lvl="1" indent="-457189"/>
            <a:r>
              <a:rPr lang="en-US" sz="3200" dirty="0"/>
              <a:t>Paralysis of intercostal muscle</a:t>
            </a:r>
          </a:p>
          <a:p>
            <a:pPr marL="457189" indent="-457189">
              <a:buFont typeface="Arial" panose="020B0604020202020204" pitchFamily="34" charset="0"/>
              <a:buChar char="•"/>
            </a:pPr>
            <a:r>
              <a:rPr lang="en-US" sz="3200" dirty="0"/>
              <a:t>Infection</a:t>
            </a:r>
          </a:p>
        </p:txBody>
      </p:sp>
      <p:sp>
        <p:nvSpPr>
          <p:cNvPr id="5" name="TextBox 4"/>
          <p:cNvSpPr txBox="1"/>
          <p:nvPr/>
        </p:nvSpPr>
        <p:spPr>
          <a:xfrm>
            <a:off x="500973" y="262270"/>
            <a:ext cx="3651768" cy="461665"/>
          </a:xfrm>
          <a:prstGeom prst="rect">
            <a:avLst/>
          </a:prstGeom>
          <a:noFill/>
        </p:spPr>
        <p:txBody>
          <a:bodyPr wrap="square" rtlCol="0">
            <a:spAutoFit/>
          </a:bodyPr>
          <a:lstStyle/>
          <a:p>
            <a:r>
              <a:rPr lang="en-US" sz="2400" dirty="0">
                <a:solidFill>
                  <a:prstClr val="white">
                    <a:lumMod val="75000"/>
                  </a:prstClr>
                </a:solidFill>
              </a:rPr>
              <a:t>Objective 6: complications</a:t>
            </a:r>
          </a:p>
        </p:txBody>
      </p:sp>
    </p:spTree>
    <p:extLst>
      <p:ext uri="{BB962C8B-B14F-4D97-AF65-F5344CB8AC3E}">
        <p14:creationId xmlns:p14="http://schemas.microsoft.com/office/powerpoint/2010/main" val="867926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34</a:t>
            </a:fld>
            <a:endParaRPr lang="en-US" dirty="0">
              <a:solidFill>
                <a:prstClr val="white"/>
              </a:solidFill>
            </a:endParaRPr>
          </a:p>
        </p:txBody>
      </p:sp>
      <p:sp>
        <p:nvSpPr>
          <p:cNvPr id="2" name="TextBox 1"/>
          <p:cNvSpPr txBox="1"/>
          <p:nvPr/>
        </p:nvSpPr>
        <p:spPr>
          <a:xfrm>
            <a:off x="449179" y="249253"/>
            <a:ext cx="3663347" cy="461665"/>
          </a:xfrm>
          <a:prstGeom prst="rect">
            <a:avLst/>
          </a:prstGeom>
          <a:noFill/>
        </p:spPr>
        <p:txBody>
          <a:bodyPr wrap="square" rtlCol="0">
            <a:spAutoFit/>
          </a:bodyPr>
          <a:lstStyle/>
          <a:p>
            <a:r>
              <a:rPr lang="en-US" sz="2400" dirty="0">
                <a:solidFill>
                  <a:prstClr val="white">
                    <a:lumMod val="75000"/>
                  </a:prstClr>
                </a:solidFill>
              </a:rPr>
              <a:t>Scientific Evidence</a:t>
            </a:r>
          </a:p>
        </p:txBody>
      </p:sp>
      <p:sp>
        <p:nvSpPr>
          <p:cNvPr id="3" name="TextBox 2"/>
          <p:cNvSpPr txBox="1"/>
          <p:nvPr/>
        </p:nvSpPr>
        <p:spPr>
          <a:xfrm>
            <a:off x="449179" y="993210"/>
            <a:ext cx="11213664" cy="5489323"/>
          </a:xfrm>
          <a:prstGeom prst="rect">
            <a:avLst/>
          </a:prstGeom>
          <a:noFill/>
        </p:spPr>
        <p:txBody>
          <a:bodyPr wrap="square" rtlCol="0">
            <a:spAutoFit/>
          </a:bodyPr>
          <a:lstStyle/>
          <a:p>
            <a:r>
              <a:rPr lang="en-US" sz="2667" dirty="0">
                <a:solidFill>
                  <a:prstClr val="black"/>
                </a:solidFill>
              </a:rPr>
              <a:t>The S P E A R™ decompression needle system, and this presentation, were developed utilizing the latest published evidence, independent research, and the support of dedicated Military and Civilian medical professionals in Emergency Medicine, Trauma Surgery, Pulmonology, Radiology, and Pathology. </a:t>
            </a:r>
          </a:p>
          <a:p>
            <a:endParaRPr lang="en-US" sz="2400" dirty="0">
              <a:solidFill>
                <a:prstClr val="black"/>
              </a:solidFill>
            </a:endParaRPr>
          </a:p>
          <a:p>
            <a:r>
              <a:rPr lang="en-US" sz="2667" dirty="0">
                <a:solidFill>
                  <a:prstClr val="black"/>
                </a:solidFill>
              </a:rPr>
              <a:t>Clinical providers, regardless of their position, must dedicate themselves to the unrelenting truth that </a:t>
            </a:r>
            <a:r>
              <a:rPr lang="en-US" sz="2667" b="1" i="1" dirty="0">
                <a:solidFill>
                  <a:prstClr val="black"/>
                </a:solidFill>
              </a:rPr>
              <a:t>critical care is an evolution on behalf of those in need</a:t>
            </a:r>
            <a:r>
              <a:rPr lang="en-US" sz="2667" dirty="0">
                <a:solidFill>
                  <a:prstClr val="black"/>
                </a:solidFill>
              </a:rPr>
              <a:t>.</a:t>
            </a:r>
          </a:p>
          <a:p>
            <a:endParaRPr lang="en-US" sz="2400" dirty="0">
              <a:solidFill>
                <a:prstClr val="black"/>
              </a:solidFill>
            </a:endParaRPr>
          </a:p>
          <a:p>
            <a:r>
              <a:rPr lang="en-US" sz="2667" dirty="0">
                <a:solidFill>
                  <a:prstClr val="black"/>
                </a:solidFill>
              </a:rPr>
              <a:t>Butler F, Holcomb J, Shackelford S, et al. Management of the Suspected Tension Pneumothorax in Tactical Combat Care, TCCC Guidelines Change 17-02. J </a:t>
            </a:r>
            <a:r>
              <a:rPr lang="en-US" sz="2667" dirty="0" err="1">
                <a:solidFill>
                  <a:prstClr val="black"/>
                </a:solidFill>
              </a:rPr>
              <a:t>Spe</a:t>
            </a:r>
            <a:r>
              <a:rPr lang="en-US" sz="2667" dirty="0">
                <a:solidFill>
                  <a:prstClr val="black"/>
                </a:solidFill>
              </a:rPr>
              <a:t> Op Med. 2018; 18: 19-35.</a:t>
            </a:r>
          </a:p>
          <a:p>
            <a:endParaRPr lang="en-US" sz="1467" dirty="0">
              <a:solidFill>
                <a:prstClr val="black"/>
              </a:solidFill>
            </a:endParaRPr>
          </a:p>
          <a:p>
            <a:r>
              <a:rPr lang="en-US" sz="2133" i="1" dirty="0">
                <a:solidFill>
                  <a:prstClr val="black"/>
                </a:solidFill>
              </a:rPr>
              <a:t>*</a:t>
            </a:r>
            <a:r>
              <a:rPr lang="en-US" sz="1867" i="1" dirty="0">
                <a:solidFill>
                  <a:prstClr val="black"/>
                </a:solidFill>
              </a:rPr>
              <a:t>The aforementioned publication references ninety-six additional papers worthy of careful review. </a:t>
            </a:r>
          </a:p>
          <a:p>
            <a:endParaRPr lang="en-US" sz="2667" dirty="0">
              <a:solidFill>
                <a:prstClr val="black"/>
              </a:solidFill>
            </a:endParaRPr>
          </a:p>
        </p:txBody>
      </p:sp>
    </p:spTree>
    <p:extLst>
      <p:ext uri="{BB962C8B-B14F-4D97-AF65-F5344CB8AC3E}">
        <p14:creationId xmlns:p14="http://schemas.microsoft.com/office/powerpoint/2010/main" val="2395175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35</a:t>
            </a:fld>
            <a:endParaRPr lang="en-US" dirty="0">
              <a:solidFill>
                <a:prstClr val="white"/>
              </a:solidFill>
            </a:endParaRPr>
          </a:p>
        </p:txBody>
      </p:sp>
      <p:sp>
        <p:nvSpPr>
          <p:cNvPr id="2" name="Rectangle 1"/>
          <p:cNvSpPr/>
          <p:nvPr/>
        </p:nvSpPr>
        <p:spPr>
          <a:xfrm>
            <a:off x="354073" y="5622807"/>
            <a:ext cx="8194841" cy="584775"/>
          </a:xfrm>
          <a:prstGeom prst="rect">
            <a:avLst/>
          </a:prstGeom>
        </p:spPr>
        <p:txBody>
          <a:bodyPr wrap="square">
            <a:spAutoFit/>
          </a:bodyPr>
          <a:lstStyle/>
          <a:p>
            <a:r>
              <a:rPr lang="en-US" sz="1600" dirty="0">
                <a:solidFill>
                  <a:prstClr val="black"/>
                </a:solidFill>
              </a:rPr>
              <a:t>Butler F, Holcomb J, Shackelford S, et al. Management of the Suspected Tension Pneumothorax in Tactical Combat Care, TCCC Guidelines Change 17-02. J </a:t>
            </a:r>
            <a:r>
              <a:rPr lang="en-US" sz="1600" dirty="0" err="1">
                <a:solidFill>
                  <a:prstClr val="black"/>
                </a:solidFill>
              </a:rPr>
              <a:t>Spe</a:t>
            </a:r>
            <a:r>
              <a:rPr lang="en-US" sz="1600" dirty="0">
                <a:solidFill>
                  <a:prstClr val="black"/>
                </a:solidFill>
              </a:rPr>
              <a:t> Op Med. 2018; 18: 19-35.</a:t>
            </a:r>
          </a:p>
        </p:txBody>
      </p:sp>
      <p:sp>
        <p:nvSpPr>
          <p:cNvPr id="4" name="Rectangle 3"/>
          <p:cNvSpPr/>
          <p:nvPr/>
        </p:nvSpPr>
        <p:spPr>
          <a:xfrm>
            <a:off x="535241" y="991421"/>
            <a:ext cx="11480296" cy="4400435"/>
          </a:xfrm>
          <a:prstGeom prst="rect">
            <a:avLst/>
          </a:prstGeom>
        </p:spPr>
        <p:txBody>
          <a:bodyPr wrap="square">
            <a:spAutoFit/>
          </a:bodyPr>
          <a:lstStyle/>
          <a:p>
            <a:r>
              <a:rPr lang="en-US" sz="2400" b="1" dirty="0">
                <a:solidFill>
                  <a:prstClr val="black"/>
                </a:solidFill>
                <a:effectLst>
                  <a:outerShdw blurRad="38100" dist="38100" dir="2700000" algn="tl">
                    <a:srgbClr val="000000">
                      <a:alpha val="43137"/>
                    </a:srgbClr>
                  </a:outerShdw>
                </a:effectLst>
              </a:rPr>
              <a:t> </a:t>
            </a:r>
            <a:r>
              <a:rPr lang="en-US" sz="3200" b="1" dirty="0">
                <a:solidFill>
                  <a:prstClr val="black"/>
                </a:solidFill>
              </a:rPr>
              <a:t>Nine Key Facets </a:t>
            </a:r>
            <a:r>
              <a:rPr lang="en-US" sz="3200" dirty="0">
                <a:solidFill>
                  <a:prstClr val="black"/>
                </a:solidFill>
              </a:rPr>
              <a:t>of Tactical Combat Care Guidelines Change 17-02</a:t>
            </a:r>
          </a:p>
          <a:p>
            <a:endParaRPr lang="en-US" sz="1333" dirty="0">
              <a:solidFill>
                <a:prstClr val="black"/>
              </a:solidFill>
            </a:endParaRPr>
          </a:p>
          <a:p>
            <a:pPr marL="457189" indent="-457189">
              <a:buFont typeface="+mj-lt"/>
              <a:buAutoNum type="arabicPeriod"/>
            </a:pPr>
            <a:r>
              <a:rPr lang="en-US" sz="2133" dirty="0">
                <a:solidFill>
                  <a:prstClr val="black"/>
                </a:solidFill>
              </a:rPr>
              <a:t>Continuation of aggressive approach to suspecting and treating tension pneumothorax</a:t>
            </a:r>
          </a:p>
          <a:p>
            <a:pPr marL="457189" indent="-457189">
              <a:buFont typeface="+mj-lt"/>
              <a:buAutoNum type="arabicPeriod"/>
            </a:pPr>
            <a:r>
              <a:rPr lang="en-US" sz="2133" dirty="0">
                <a:solidFill>
                  <a:prstClr val="black"/>
                </a:solidFill>
              </a:rPr>
              <a:t>Emphasis of bilateral decompression in traumatic arrest</a:t>
            </a:r>
          </a:p>
          <a:p>
            <a:pPr marL="457189" indent="-457189">
              <a:buFont typeface="+mj-lt"/>
              <a:buAutoNum type="arabicPeriod"/>
            </a:pPr>
            <a:r>
              <a:rPr lang="en-US" sz="2133" dirty="0">
                <a:solidFill>
                  <a:prstClr val="black"/>
                </a:solidFill>
              </a:rPr>
              <a:t>Addition of 10 Gauge catheter</a:t>
            </a:r>
            <a:r>
              <a:rPr lang="en-US" sz="2133" dirty="0">
                <a:solidFill>
                  <a:srgbClr val="C00000"/>
                </a:solidFill>
              </a:rPr>
              <a:t> </a:t>
            </a:r>
            <a:r>
              <a:rPr lang="en-US" sz="2133" dirty="0">
                <a:solidFill>
                  <a:prstClr val="black">
                    <a:lumMod val="50000"/>
                    <a:lumOff val="50000"/>
                  </a:prstClr>
                </a:solidFill>
              </a:rPr>
              <a:t>(length indicated in current guidelines differs from the S P E A R™)</a:t>
            </a:r>
          </a:p>
          <a:p>
            <a:pPr marL="457189" indent="-457189">
              <a:buFont typeface="+mj-lt"/>
              <a:buAutoNum type="arabicPeriod"/>
            </a:pPr>
            <a:r>
              <a:rPr lang="en-US" sz="2133" dirty="0">
                <a:solidFill>
                  <a:prstClr val="black"/>
                </a:solidFill>
              </a:rPr>
              <a:t>Designates either Lateral or Anterior sites as acceptable for thoracic decompression</a:t>
            </a:r>
          </a:p>
          <a:p>
            <a:pPr marL="457189" indent="-457189">
              <a:buFont typeface="+mj-lt"/>
              <a:buAutoNum type="arabicPeriod"/>
            </a:pPr>
            <a:r>
              <a:rPr lang="en-US" sz="2133" dirty="0">
                <a:solidFill>
                  <a:prstClr val="black"/>
                </a:solidFill>
              </a:rPr>
              <a:t>Addition of procedural elements </a:t>
            </a:r>
            <a:r>
              <a:rPr lang="en-US" sz="2133" dirty="0">
                <a:solidFill>
                  <a:prstClr val="black">
                    <a:lumMod val="50000"/>
                    <a:lumOff val="50000"/>
                  </a:prstClr>
                </a:solidFill>
              </a:rPr>
              <a:t>(critical procedural differences are included within this material)</a:t>
            </a:r>
          </a:p>
          <a:p>
            <a:pPr marL="457189" indent="-457189">
              <a:buFont typeface="+mj-lt"/>
              <a:buAutoNum type="arabicPeriod"/>
            </a:pPr>
            <a:r>
              <a:rPr lang="en-US" sz="2133" dirty="0">
                <a:solidFill>
                  <a:prstClr val="black"/>
                </a:solidFill>
              </a:rPr>
              <a:t>Defines successful thoracic decompression</a:t>
            </a:r>
          </a:p>
          <a:p>
            <a:pPr marL="457189" indent="-457189">
              <a:buFont typeface="+mj-lt"/>
              <a:buAutoNum type="arabicPeriod"/>
            </a:pPr>
            <a:r>
              <a:rPr lang="en-US" sz="2133" dirty="0">
                <a:solidFill>
                  <a:prstClr val="black"/>
                </a:solidFill>
              </a:rPr>
              <a:t>Recommends ONLY two needle decompressions be attempted before moving on to circulation</a:t>
            </a:r>
          </a:p>
          <a:p>
            <a:pPr marL="457189" indent="-457189">
              <a:buFont typeface="+mj-lt"/>
              <a:buAutoNum type="arabicPeriod"/>
            </a:pPr>
            <a:r>
              <a:rPr lang="en-US" sz="2133" dirty="0">
                <a:solidFill>
                  <a:prstClr val="black"/>
                </a:solidFill>
              </a:rPr>
              <a:t>Addition of materials that recommend consideration of tension pneumothorax in presentations of shock</a:t>
            </a:r>
          </a:p>
          <a:p>
            <a:pPr marL="457189" indent="-457189">
              <a:buFont typeface="+mj-lt"/>
              <a:buAutoNum type="arabicPeriod"/>
            </a:pPr>
            <a:r>
              <a:rPr lang="en-US" sz="2133" dirty="0">
                <a:solidFill>
                  <a:prstClr val="black"/>
                </a:solidFill>
              </a:rPr>
              <a:t>Addition of finger thoracostomy </a:t>
            </a:r>
            <a:r>
              <a:rPr lang="en-US" sz="2133" dirty="0">
                <a:solidFill>
                  <a:prstClr val="black">
                    <a:lumMod val="50000"/>
                    <a:lumOff val="50000"/>
                  </a:prstClr>
                </a:solidFill>
              </a:rPr>
              <a:t>(if presentation warrants - following two unsuccessful needle decompression attempts - and provider is trained)</a:t>
            </a:r>
          </a:p>
        </p:txBody>
      </p:sp>
      <p:sp>
        <p:nvSpPr>
          <p:cNvPr id="7" name="TextBox 6"/>
          <p:cNvSpPr txBox="1"/>
          <p:nvPr/>
        </p:nvSpPr>
        <p:spPr>
          <a:xfrm>
            <a:off x="449178" y="249253"/>
            <a:ext cx="4269284" cy="461665"/>
          </a:xfrm>
          <a:prstGeom prst="rect">
            <a:avLst/>
          </a:prstGeom>
          <a:noFill/>
        </p:spPr>
        <p:txBody>
          <a:bodyPr wrap="square" rtlCol="0">
            <a:spAutoFit/>
          </a:bodyPr>
          <a:lstStyle/>
          <a:p>
            <a:r>
              <a:rPr lang="en-US" sz="2400" dirty="0">
                <a:solidFill>
                  <a:prstClr val="white">
                    <a:lumMod val="75000"/>
                  </a:prstClr>
                </a:solidFill>
              </a:rPr>
              <a:t>Objective 7: scientific evidence</a:t>
            </a:r>
          </a:p>
        </p:txBody>
      </p:sp>
    </p:spTree>
    <p:extLst>
      <p:ext uri="{BB962C8B-B14F-4D97-AF65-F5344CB8AC3E}">
        <p14:creationId xmlns:p14="http://schemas.microsoft.com/office/powerpoint/2010/main" val="3218843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66809" y="5362500"/>
            <a:ext cx="6705313" cy="430993"/>
          </a:xfrm>
        </p:spPr>
        <p:txBody>
          <a:bodyPr/>
          <a:lstStyle/>
          <a:p>
            <a:r>
              <a:rPr lang="en-US" sz="3733" b="1" dirty="0">
                <a:solidFill>
                  <a:srgbClr val="C00000"/>
                </a:solidFill>
                <a:effectLst>
                  <a:outerShdw blurRad="38100" dist="38100" dir="2700000" algn="tl">
                    <a:srgbClr val="000000">
                      <a:alpha val="43137"/>
                    </a:srgbClr>
                  </a:outerShdw>
                </a:effectLst>
                <a:latin typeface="+mj-lt"/>
              </a:rPr>
              <a:t>S P E A R™ </a:t>
            </a:r>
            <a:r>
              <a:rPr lang="en-US" dirty="0">
                <a:effectLst>
                  <a:outerShdw blurRad="38100" dist="38100" dir="2700000" algn="tl">
                    <a:srgbClr val="000000">
                      <a:alpha val="43137"/>
                    </a:srgbClr>
                  </a:outerShdw>
                </a:effectLst>
                <a:latin typeface="+mj-lt"/>
              </a:rPr>
              <a:t>decompression needle system</a:t>
            </a:r>
            <a:endParaRPr lang="en-US" sz="2667" dirty="0">
              <a:effectLst>
                <a:outerShdw blurRad="38100" dist="38100" dir="2700000" algn="tl">
                  <a:srgbClr val="000000">
                    <a:alpha val="43137"/>
                  </a:srgbClr>
                </a:outerShdw>
              </a:effectLst>
              <a:latin typeface="+mj-lt"/>
            </a:endParaRPr>
          </a:p>
        </p:txBody>
      </p:sp>
      <p:sp>
        <p:nvSpPr>
          <p:cNvPr id="3" name="Text Placeholder 2"/>
          <p:cNvSpPr>
            <a:spLocks noGrp="1"/>
          </p:cNvSpPr>
          <p:nvPr>
            <p:ph type="body" sz="quarter" idx="11"/>
          </p:nvPr>
        </p:nvSpPr>
        <p:spPr>
          <a:xfrm>
            <a:off x="4033737" y="5921184"/>
            <a:ext cx="6238385" cy="423689"/>
          </a:xfrm>
        </p:spPr>
        <p:txBody>
          <a:bodyPr/>
          <a:lstStyle/>
          <a:p>
            <a:r>
              <a:rPr lang="en-US" sz="1867" dirty="0">
                <a:effectLst>
                  <a:outerShdw blurRad="38100" dist="38100" dir="2700000" algn="tl">
                    <a:srgbClr val="000000">
                      <a:alpha val="43137"/>
                    </a:srgbClr>
                  </a:outerShdw>
                </a:effectLst>
                <a:latin typeface="+mj-lt"/>
              </a:rPr>
              <a:t>Simplified Pneumothorax Emergency Air Release</a:t>
            </a:r>
          </a:p>
        </p:txBody>
      </p:sp>
      <p:sp>
        <p:nvSpPr>
          <p:cNvPr id="5" name="TextBox 4"/>
          <p:cNvSpPr txBox="1"/>
          <p:nvPr/>
        </p:nvSpPr>
        <p:spPr>
          <a:xfrm>
            <a:off x="6672759" y="529392"/>
            <a:ext cx="3648563" cy="3621248"/>
          </a:xfrm>
          <a:prstGeom prst="rect">
            <a:avLst/>
          </a:prstGeom>
          <a:noFill/>
        </p:spPr>
        <p:txBody>
          <a:bodyPr wrap="none" rtlCol="0">
            <a:spAutoFit/>
          </a:bodyPr>
          <a:lstStyle/>
          <a:p>
            <a:r>
              <a:rPr lang="en-US" sz="2400" dirty="0">
                <a:solidFill>
                  <a:prstClr val="white"/>
                </a:solidFill>
              </a:rPr>
              <a:t>For additional information </a:t>
            </a:r>
          </a:p>
          <a:p>
            <a:r>
              <a:rPr lang="en-US" sz="2400" dirty="0">
                <a:solidFill>
                  <a:prstClr val="white"/>
                </a:solidFill>
              </a:rPr>
              <a:t>about the</a:t>
            </a:r>
            <a:r>
              <a:rPr lang="en-US" sz="3200" dirty="0">
                <a:solidFill>
                  <a:srgbClr val="C00000"/>
                </a:solidFill>
              </a:rPr>
              <a:t> </a:t>
            </a:r>
          </a:p>
          <a:p>
            <a:endParaRPr lang="en-US" sz="1333" dirty="0">
              <a:solidFill>
                <a:prstClr val="white"/>
              </a:solidFill>
            </a:endParaRPr>
          </a:p>
          <a:p>
            <a:r>
              <a:rPr lang="en-US" sz="2400" dirty="0">
                <a:solidFill>
                  <a:prstClr val="white"/>
                </a:solidFill>
              </a:rPr>
              <a:t>email: info@NARescue.com</a:t>
            </a:r>
          </a:p>
          <a:p>
            <a:endParaRPr lang="en-US" sz="1333" b="1" dirty="0">
              <a:solidFill>
                <a:prstClr val="white"/>
              </a:solidFill>
            </a:endParaRPr>
          </a:p>
          <a:p>
            <a:r>
              <a:rPr lang="en-US" sz="2400" dirty="0">
                <a:solidFill>
                  <a:prstClr val="white"/>
                </a:solidFill>
              </a:rPr>
              <a:t>Tel: 864.675.9800</a:t>
            </a:r>
            <a:endParaRPr lang="en-US" sz="2400" cap="all" dirty="0">
              <a:solidFill>
                <a:prstClr val="black"/>
              </a:solidFill>
            </a:endParaRPr>
          </a:p>
          <a:p>
            <a:endParaRPr lang="en-US" sz="1333" dirty="0">
              <a:solidFill>
                <a:prstClr val="white"/>
              </a:solidFill>
            </a:endParaRPr>
          </a:p>
          <a:p>
            <a:r>
              <a:rPr lang="en-US" sz="2400" dirty="0">
                <a:solidFill>
                  <a:prstClr val="white"/>
                </a:solidFill>
              </a:rPr>
              <a:t>Mail: 35 Tedwall Court</a:t>
            </a:r>
            <a:br>
              <a:rPr lang="en-US" sz="2400" dirty="0">
                <a:solidFill>
                  <a:prstClr val="white"/>
                </a:solidFill>
              </a:rPr>
            </a:br>
            <a:r>
              <a:rPr lang="en-US" sz="2400" dirty="0">
                <a:solidFill>
                  <a:prstClr val="white"/>
                </a:solidFill>
              </a:rPr>
              <a:t>          Greer, SC 29650-4791</a:t>
            </a:r>
            <a:br>
              <a:rPr lang="en-US" sz="2400" dirty="0">
                <a:solidFill>
                  <a:prstClr val="white"/>
                </a:solidFill>
              </a:rPr>
            </a:br>
            <a:endParaRPr lang="en-US" sz="1333" dirty="0">
              <a:solidFill>
                <a:prstClr val="white"/>
              </a:solidFill>
            </a:endParaRPr>
          </a:p>
          <a:p>
            <a:r>
              <a:rPr lang="en-US" sz="2400" dirty="0">
                <a:solidFill>
                  <a:prstClr val="white"/>
                </a:solidFill>
              </a:rPr>
              <a:t>Fax: 864.675.9880</a:t>
            </a:r>
          </a:p>
        </p:txBody>
      </p:sp>
      <p:pic>
        <p:nvPicPr>
          <p:cNvPr id="6" name="Picture 5">
            <a:extLst>
              <a:ext uri="{FF2B5EF4-FFF2-40B4-BE49-F238E27FC236}">
                <a16:creationId xmlns:a16="http://schemas.microsoft.com/office/drawing/2014/main" id="{21813331-8A42-4B6C-AD91-E0A1B253A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4713" y="866182"/>
            <a:ext cx="2476609" cy="708310"/>
          </a:xfrm>
          <a:prstGeom prst="rect">
            <a:avLst/>
          </a:prstGeom>
        </p:spPr>
      </p:pic>
    </p:spTree>
    <p:extLst>
      <p:ext uri="{BB962C8B-B14F-4D97-AF65-F5344CB8AC3E}">
        <p14:creationId xmlns:p14="http://schemas.microsoft.com/office/powerpoint/2010/main" val="425129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98987" y="919401"/>
            <a:ext cx="11305675" cy="5076319"/>
          </a:xfrm>
        </p:spPr>
        <p:txBody>
          <a:bodyPr/>
          <a:lstStyle/>
          <a:p>
            <a:r>
              <a:rPr lang="en-US" sz="2667" dirty="0"/>
              <a:t>At the conclusion of didactic and hands-on training, you should be able to:</a:t>
            </a:r>
          </a:p>
          <a:p>
            <a:endParaRPr lang="en-US" sz="267" dirty="0"/>
          </a:p>
          <a:p>
            <a:pPr marL="1295368" lvl="1" indent="-609585">
              <a:lnSpc>
                <a:spcPct val="100000"/>
              </a:lnSpc>
              <a:buFont typeface="+mj-lt"/>
              <a:buAutoNum type="arabicPeriod"/>
            </a:pPr>
            <a:r>
              <a:rPr lang="en-US" sz="2667" dirty="0"/>
              <a:t>Identify                             </a:t>
            </a:r>
            <a:r>
              <a:rPr lang="en-US" sz="2667" b="1" dirty="0">
                <a:solidFill>
                  <a:srgbClr val="002060"/>
                </a:solidFill>
              </a:rPr>
              <a:t>components</a:t>
            </a:r>
            <a:r>
              <a:rPr lang="en-US" sz="2667" dirty="0"/>
              <a:t> and </a:t>
            </a:r>
            <a:r>
              <a:rPr lang="en-US" sz="2667" b="1" dirty="0">
                <a:solidFill>
                  <a:srgbClr val="002060"/>
                </a:solidFill>
              </a:rPr>
              <a:t>function</a:t>
            </a:r>
            <a:endParaRPr lang="en-US" sz="2667" dirty="0">
              <a:solidFill>
                <a:srgbClr val="002060"/>
              </a:solidFill>
            </a:endParaRPr>
          </a:p>
          <a:p>
            <a:pPr marL="1295368" lvl="1" indent="-609585">
              <a:lnSpc>
                <a:spcPct val="100000"/>
              </a:lnSpc>
              <a:buFont typeface="+mj-lt"/>
              <a:buAutoNum type="arabicPeriod"/>
            </a:pPr>
            <a:r>
              <a:rPr lang="en-US" sz="2667" dirty="0"/>
              <a:t>List </a:t>
            </a:r>
            <a:r>
              <a:rPr lang="en-US" sz="2667" b="1" dirty="0">
                <a:solidFill>
                  <a:srgbClr val="009900"/>
                </a:solidFill>
              </a:rPr>
              <a:t>indications</a:t>
            </a:r>
            <a:r>
              <a:rPr lang="en-US" sz="2667" dirty="0"/>
              <a:t>, </a:t>
            </a:r>
            <a:r>
              <a:rPr lang="en-US" sz="2667" b="1" dirty="0">
                <a:solidFill>
                  <a:srgbClr val="C00000"/>
                </a:solidFill>
              </a:rPr>
              <a:t>contraindications</a:t>
            </a:r>
            <a:r>
              <a:rPr lang="en-US" sz="2667" dirty="0"/>
              <a:t>, and expected </a:t>
            </a:r>
            <a:r>
              <a:rPr lang="en-US" sz="2667" b="1" dirty="0">
                <a:solidFill>
                  <a:srgbClr val="002060"/>
                </a:solidFill>
              </a:rPr>
              <a:t>therapeutic benefits</a:t>
            </a:r>
            <a:r>
              <a:rPr lang="en-US" sz="2667" dirty="0"/>
              <a:t> of thoracic decompression</a:t>
            </a:r>
          </a:p>
          <a:p>
            <a:pPr marL="1295368" lvl="1" indent="-609585">
              <a:lnSpc>
                <a:spcPct val="100000"/>
              </a:lnSpc>
              <a:buFont typeface="+mj-lt"/>
              <a:buAutoNum type="arabicPeriod"/>
            </a:pPr>
            <a:r>
              <a:rPr lang="en-US" sz="2667" dirty="0"/>
              <a:t>Identify (right and left)</a:t>
            </a:r>
            <a:r>
              <a:rPr lang="en-US" sz="2667" dirty="0">
                <a:effectLst>
                  <a:outerShdw blurRad="38100" dist="38100" dir="2700000" algn="tl">
                    <a:srgbClr val="000000">
                      <a:alpha val="43137"/>
                    </a:srgbClr>
                  </a:outerShdw>
                </a:effectLst>
              </a:rPr>
              <a:t> </a:t>
            </a:r>
            <a:r>
              <a:rPr lang="en-US" sz="2667" b="1" dirty="0"/>
              <a:t>lateral landmarks</a:t>
            </a:r>
            <a:r>
              <a:rPr lang="en-US" sz="2667" dirty="0"/>
              <a:t> for thoracic decompression</a:t>
            </a:r>
          </a:p>
          <a:p>
            <a:pPr marL="1295368" lvl="1" indent="-609585">
              <a:lnSpc>
                <a:spcPct val="100000"/>
              </a:lnSpc>
              <a:buFont typeface="+mj-lt"/>
              <a:buAutoNum type="arabicPeriod"/>
            </a:pPr>
            <a:r>
              <a:rPr lang="en-US" sz="2667" dirty="0">
                <a:solidFill>
                  <a:schemeClr val="bg1">
                    <a:lumMod val="75000"/>
                  </a:schemeClr>
                </a:solidFill>
              </a:rPr>
              <a:t>Identify</a:t>
            </a:r>
            <a:r>
              <a:rPr lang="en-US" sz="2667" b="1" dirty="0">
                <a:solidFill>
                  <a:schemeClr val="bg1">
                    <a:lumMod val="75000"/>
                  </a:schemeClr>
                </a:solidFill>
                <a:effectLst>
                  <a:outerShdw blurRad="38100" dist="38100" dir="2700000" algn="tl">
                    <a:srgbClr val="000000">
                      <a:alpha val="43137"/>
                    </a:srgbClr>
                  </a:outerShdw>
                </a:effectLst>
              </a:rPr>
              <a:t> </a:t>
            </a:r>
            <a:r>
              <a:rPr lang="en-US" sz="2667" dirty="0">
                <a:solidFill>
                  <a:schemeClr val="bg1">
                    <a:lumMod val="75000"/>
                  </a:schemeClr>
                </a:solidFill>
              </a:rPr>
              <a:t>(right and left)</a:t>
            </a:r>
            <a:r>
              <a:rPr lang="en-US" sz="2667" dirty="0">
                <a:solidFill>
                  <a:schemeClr val="bg1">
                    <a:lumMod val="75000"/>
                  </a:schemeClr>
                </a:solidFill>
                <a:effectLst>
                  <a:outerShdw blurRad="38100" dist="38100" dir="2700000" algn="tl">
                    <a:srgbClr val="000000">
                      <a:alpha val="43137"/>
                    </a:srgbClr>
                  </a:outerShdw>
                </a:effectLst>
              </a:rPr>
              <a:t> </a:t>
            </a:r>
            <a:r>
              <a:rPr lang="en-US" sz="2667" b="1" dirty="0">
                <a:solidFill>
                  <a:schemeClr val="bg1">
                    <a:lumMod val="75000"/>
                  </a:schemeClr>
                </a:solidFill>
              </a:rPr>
              <a:t>anterior landmarks</a:t>
            </a:r>
            <a:r>
              <a:rPr lang="en-US" sz="2667" dirty="0">
                <a:solidFill>
                  <a:schemeClr val="bg1">
                    <a:lumMod val="75000"/>
                  </a:schemeClr>
                </a:solidFill>
                <a:effectLst>
                  <a:outerShdw blurRad="38100" dist="38100" dir="2700000" algn="tl">
                    <a:srgbClr val="000000">
                      <a:alpha val="43137"/>
                    </a:srgbClr>
                  </a:outerShdw>
                </a:effectLst>
              </a:rPr>
              <a:t> </a:t>
            </a:r>
            <a:r>
              <a:rPr lang="en-US" sz="2667" dirty="0">
                <a:solidFill>
                  <a:schemeClr val="bg1">
                    <a:lumMod val="75000"/>
                  </a:schemeClr>
                </a:solidFill>
              </a:rPr>
              <a:t>for</a:t>
            </a:r>
            <a:r>
              <a:rPr lang="en-US" sz="2667" dirty="0">
                <a:solidFill>
                  <a:schemeClr val="bg1">
                    <a:lumMod val="75000"/>
                  </a:schemeClr>
                </a:solidFill>
                <a:effectLst>
                  <a:outerShdw blurRad="38100" dist="38100" dir="2700000" algn="tl">
                    <a:srgbClr val="000000">
                      <a:alpha val="43137"/>
                    </a:srgbClr>
                  </a:outerShdw>
                </a:effectLst>
              </a:rPr>
              <a:t> </a:t>
            </a:r>
            <a:r>
              <a:rPr lang="en-US" sz="2667" dirty="0">
                <a:solidFill>
                  <a:schemeClr val="bg1">
                    <a:lumMod val="75000"/>
                  </a:schemeClr>
                </a:solidFill>
              </a:rPr>
              <a:t>thoracic decompression</a:t>
            </a:r>
          </a:p>
          <a:p>
            <a:pPr marL="1295368" lvl="1" indent="-609585">
              <a:lnSpc>
                <a:spcPct val="100000"/>
              </a:lnSpc>
              <a:buFont typeface="+mj-lt"/>
              <a:buAutoNum type="arabicPeriod"/>
            </a:pPr>
            <a:r>
              <a:rPr lang="en-US" sz="2667" dirty="0"/>
              <a:t>List indications of </a:t>
            </a:r>
            <a:r>
              <a:rPr lang="en-US" sz="2667" b="1" dirty="0">
                <a:solidFill>
                  <a:srgbClr val="002060"/>
                </a:solidFill>
              </a:rPr>
              <a:t>successful</a:t>
            </a:r>
            <a:r>
              <a:rPr lang="en-US" sz="2667" b="1" dirty="0">
                <a:solidFill>
                  <a:srgbClr val="002060"/>
                </a:solidFill>
                <a:effectLst>
                  <a:outerShdw blurRad="38100" dist="38100" dir="2700000" algn="tl">
                    <a:srgbClr val="000000">
                      <a:alpha val="43137"/>
                    </a:srgbClr>
                  </a:outerShdw>
                </a:effectLst>
              </a:rPr>
              <a:t> </a:t>
            </a:r>
            <a:r>
              <a:rPr lang="en-US" sz="2667" b="1" dirty="0">
                <a:solidFill>
                  <a:srgbClr val="002060"/>
                </a:solidFill>
              </a:rPr>
              <a:t>thoracic decompression</a:t>
            </a:r>
          </a:p>
          <a:p>
            <a:pPr marL="1295368" lvl="1" indent="-609585">
              <a:lnSpc>
                <a:spcPct val="100000"/>
              </a:lnSpc>
              <a:buFont typeface="+mj-lt"/>
              <a:buAutoNum type="arabicPeriod"/>
            </a:pPr>
            <a:r>
              <a:rPr lang="en-US" sz="2667" dirty="0"/>
              <a:t>Define </a:t>
            </a:r>
            <a:r>
              <a:rPr lang="en-US" sz="2667" b="1" dirty="0">
                <a:solidFill>
                  <a:srgbClr val="FF9900"/>
                </a:solidFill>
              </a:rPr>
              <a:t>potential complications </a:t>
            </a:r>
            <a:r>
              <a:rPr lang="en-US" sz="2667" dirty="0"/>
              <a:t>of improperly performed thoracic decompression procedure</a:t>
            </a:r>
          </a:p>
          <a:p>
            <a:pPr marL="1295368" lvl="1" indent="-609585">
              <a:lnSpc>
                <a:spcPct val="100000"/>
              </a:lnSpc>
              <a:buFont typeface="+mj-lt"/>
              <a:buAutoNum type="arabicPeriod"/>
            </a:pPr>
            <a:r>
              <a:rPr lang="en-US" sz="2667" dirty="0"/>
              <a:t>Discuss current scientific evidence as it relates to thoracic decompression</a:t>
            </a:r>
          </a:p>
          <a:p>
            <a:pPr marL="1295368" lvl="1" indent="-609585">
              <a:lnSpc>
                <a:spcPct val="100000"/>
              </a:lnSpc>
              <a:buFont typeface="+mj-lt"/>
              <a:buAutoNum type="arabicPeriod"/>
            </a:pPr>
            <a:endParaRPr lang="en-US" sz="2667" dirty="0"/>
          </a:p>
        </p:txBody>
      </p:sp>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4</a:t>
            </a:fld>
            <a:endParaRPr lang="en-US" dirty="0">
              <a:solidFill>
                <a:prstClr val="white"/>
              </a:solidFill>
            </a:endParaRPr>
          </a:p>
        </p:txBody>
      </p:sp>
      <p:sp>
        <p:nvSpPr>
          <p:cNvPr id="6" name="Rectangle 5"/>
          <p:cNvSpPr/>
          <p:nvPr/>
        </p:nvSpPr>
        <p:spPr>
          <a:xfrm>
            <a:off x="398988" y="239923"/>
            <a:ext cx="1675139" cy="461665"/>
          </a:xfrm>
          <a:prstGeom prst="rect">
            <a:avLst/>
          </a:prstGeom>
        </p:spPr>
        <p:txBody>
          <a:bodyPr wrap="square">
            <a:spAutoFit/>
          </a:bodyPr>
          <a:lstStyle/>
          <a:p>
            <a:r>
              <a:rPr lang="en-US" sz="2400" b="1" dirty="0">
                <a:solidFill>
                  <a:prstClr val="white">
                    <a:lumMod val="75000"/>
                  </a:prstClr>
                </a:solidFill>
              </a:rPr>
              <a:t>Objectives</a:t>
            </a:r>
            <a:endParaRPr lang="en-US" sz="2400" dirty="0">
              <a:solidFill>
                <a:prstClr val="white">
                  <a:lumMod val="75000"/>
                </a:prstClr>
              </a:solidFill>
            </a:endParaRPr>
          </a:p>
        </p:txBody>
      </p:sp>
      <p:sp>
        <p:nvSpPr>
          <p:cNvPr id="2" name="TextBox 1"/>
          <p:cNvSpPr txBox="1"/>
          <p:nvPr/>
        </p:nvSpPr>
        <p:spPr>
          <a:xfrm>
            <a:off x="-35911" y="3385077"/>
            <a:ext cx="1275907" cy="379463"/>
          </a:xfrm>
          <a:prstGeom prst="rect">
            <a:avLst/>
          </a:prstGeom>
          <a:noFill/>
        </p:spPr>
        <p:txBody>
          <a:bodyPr wrap="square" rtlCol="0">
            <a:spAutoFit/>
          </a:bodyPr>
          <a:lstStyle/>
          <a:p>
            <a:pPr algn="ctr"/>
            <a:r>
              <a:rPr lang="en-US" sz="933" dirty="0">
                <a:solidFill>
                  <a:prstClr val="white">
                    <a:lumMod val="75000"/>
                  </a:prstClr>
                </a:solidFill>
              </a:rPr>
              <a:t>covered in anterior</a:t>
            </a:r>
          </a:p>
          <a:p>
            <a:pPr algn="ctr"/>
            <a:r>
              <a:rPr lang="en-US" sz="933" dirty="0">
                <a:solidFill>
                  <a:prstClr val="white">
                    <a:lumMod val="75000"/>
                  </a:prstClr>
                </a:solidFill>
              </a:rPr>
              <a:t>insertion program</a:t>
            </a:r>
          </a:p>
        </p:txBody>
      </p:sp>
      <p:pic>
        <p:nvPicPr>
          <p:cNvPr id="9" name="Picture 8">
            <a:extLst>
              <a:ext uri="{FF2B5EF4-FFF2-40B4-BE49-F238E27FC236}">
                <a16:creationId xmlns:a16="http://schemas.microsoft.com/office/drawing/2014/main" id="{46C9C6F9-BA13-4E76-8983-478D9E57FB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3303" y="1360729"/>
            <a:ext cx="2620365" cy="749425"/>
          </a:xfrm>
          <a:prstGeom prst="rect">
            <a:avLst/>
          </a:prstGeom>
        </p:spPr>
      </p:pic>
    </p:spTree>
    <p:extLst>
      <p:ext uri="{BB962C8B-B14F-4D97-AF65-F5344CB8AC3E}">
        <p14:creationId xmlns:p14="http://schemas.microsoft.com/office/powerpoint/2010/main" val="198670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85812"/>
            <a:ext cx="12192000" cy="569025"/>
          </a:xfrm>
        </p:spPr>
        <p:txBody>
          <a:bodyPr/>
          <a:lstStyle/>
          <a:p>
            <a:pPr algn="ctr"/>
            <a:r>
              <a:rPr lang="en-US" sz="3733" b="0" dirty="0"/>
              <a:t>             </a:t>
            </a:r>
            <a:r>
              <a:rPr lang="en-US" b="0" dirty="0"/>
              <a:t>decompression needle system</a:t>
            </a:r>
            <a:br>
              <a:rPr lang="en-US" b="0" dirty="0"/>
            </a:br>
            <a:r>
              <a:rPr lang="en-US" sz="2133" b="0" dirty="0"/>
              <a:t>Simplified Pneumothorax Emergency Air Release</a:t>
            </a:r>
            <a:endParaRPr lang="en-US" b="0" dirty="0"/>
          </a:p>
        </p:txBody>
      </p:sp>
      <p:sp>
        <p:nvSpPr>
          <p:cNvPr id="5" name="Text Placeholder 4"/>
          <p:cNvSpPr>
            <a:spLocks noGrp="1"/>
          </p:cNvSpPr>
          <p:nvPr>
            <p:ph type="body" sz="quarter" idx="13"/>
          </p:nvPr>
        </p:nvSpPr>
        <p:spPr>
          <a:xfrm>
            <a:off x="835412" y="4773894"/>
            <a:ext cx="10521176" cy="411260"/>
          </a:xfrm>
        </p:spPr>
        <p:txBody>
          <a:bodyPr/>
          <a:lstStyle/>
          <a:p>
            <a:pPr algn="ctr"/>
            <a:r>
              <a:rPr lang="en-US" sz="4267" b="0" dirty="0">
                <a:solidFill>
                  <a:srgbClr val="009900"/>
                </a:solidFill>
              </a:rPr>
              <a:t>SEVEN (7) key system features</a:t>
            </a:r>
          </a:p>
        </p:txBody>
      </p:sp>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5</a:t>
            </a:fld>
            <a:endParaRPr lang="en-US" dirty="0">
              <a:solidFill>
                <a:prstClr val="white"/>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 y="2091599"/>
            <a:ext cx="10759440" cy="2334768"/>
          </a:xfrm>
          <a:prstGeom prst="rect">
            <a:avLst/>
          </a:prstGeom>
          <a:ln w="25400">
            <a:solidFill>
              <a:schemeClr val="tx1"/>
            </a:solidFill>
          </a:ln>
        </p:spPr>
      </p:pic>
      <p:sp>
        <p:nvSpPr>
          <p:cNvPr id="2" name="Rectangle 1"/>
          <p:cNvSpPr/>
          <p:nvPr/>
        </p:nvSpPr>
        <p:spPr>
          <a:xfrm>
            <a:off x="478971" y="224987"/>
            <a:ext cx="5088221" cy="461665"/>
          </a:xfrm>
          <a:prstGeom prst="rect">
            <a:avLst/>
          </a:prstGeom>
        </p:spPr>
        <p:txBody>
          <a:bodyPr wrap="square">
            <a:spAutoFit/>
          </a:bodyPr>
          <a:lstStyle/>
          <a:p>
            <a:r>
              <a:rPr lang="en-US" sz="2400" dirty="0">
                <a:solidFill>
                  <a:prstClr val="white">
                    <a:lumMod val="75000"/>
                  </a:prstClr>
                </a:solidFill>
              </a:rPr>
              <a:t>Objective 1: components and function</a:t>
            </a:r>
            <a:r>
              <a:rPr lang="en-US" sz="1867" dirty="0">
                <a:solidFill>
                  <a:prstClr val="white">
                    <a:lumMod val="75000"/>
                  </a:prstClr>
                </a:solidFill>
              </a:rPr>
              <a:t> </a:t>
            </a:r>
            <a:endParaRPr lang="en-US" sz="2400" dirty="0">
              <a:solidFill>
                <a:prstClr val="white">
                  <a:lumMod val="75000"/>
                </a:prstClr>
              </a:solidFill>
            </a:endParaRPr>
          </a:p>
        </p:txBody>
      </p:sp>
      <p:pic>
        <p:nvPicPr>
          <p:cNvPr id="7" name="Picture 6">
            <a:extLst>
              <a:ext uri="{FF2B5EF4-FFF2-40B4-BE49-F238E27FC236}">
                <a16:creationId xmlns:a16="http://schemas.microsoft.com/office/drawing/2014/main" id="{827ED460-95FC-4ABA-92BF-8EEE69EF61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8700" y="895611"/>
            <a:ext cx="2620365" cy="749425"/>
          </a:xfrm>
          <a:prstGeom prst="rect">
            <a:avLst/>
          </a:prstGeom>
        </p:spPr>
      </p:pic>
      <p:sp>
        <p:nvSpPr>
          <p:cNvPr id="8" name="TextBox 7">
            <a:extLst>
              <a:ext uri="{FF2B5EF4-FFF2-40B4-BE49-F238E27FC236}">
                <a16:creationId xmlns:a16="http://schemas.microsoft.com/office/drawing/2014/main" id="{A3ED84A9-F549-4691-940E-CB4C2CCFDEC2}"/>
              </a:ext>
            </a:extLst>
          </p:cNvPr>
          <p:cNvSpPr txBox="1"/>
          <p:nvPr/>
        </p:nvSpPr>
        <p:spPr>
          <a:xfrm>
            <a:off x="3172476" y="2106162"/>
            <a:ext cx="1095172" cy="369332"/>
          </a:xfrm>
          <a:prstGeom prst="rect">
            <a:avLst/>
          </a:prstGeom>
          <a:solidFill>
            <a:schemeClr val="bg1"/>
          </a:solidFill>
        </p:spPr>
        <p:txBody>
          <a:bodyPr wrap="none" rtlCol="0">
            <a:spAutoFit/>
          </a:bodyPr>
          <a:lstStyle/>
          <a:p>
            <a:r>
              <a:rPr lang="en-US" b="1" dirty="0"/>
              <a:t>Spin-Lock</a:t>
            </a:r>
          </a:p>
        </p:txBody>
      </p:sp>
    </p:spTree>
    <p:extLst>
      <p:ext uri="{BB962C8B-B14F-4D97-AF65-F5344CB8AC3E}">
        <p14:creationId xmlns:p14="http://schemas.microsoft.com/office/powerpoint/2010/main" val="175668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6</a:t>
            </a:fld>
            <a:endParaRPr lang="en-US" dirty="0">
              <a:solidFill>
                <a:prstClr val="white"/>
              </a:solidFill>
            </a:endParaRPr>
          </a:p>
        </p:txBody>
      </p:sp>
      <p:pic>
        <p:nvPicPr>
          <p:cNvPr id="1026" name="Picture 2" descr="178db6fe-4abb-4848-955f-7520b891234e@namprd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130" y="1537083"/>
            <a:ext cx="5285269" cy="15240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9e81d101-289a-4f4c-9941-c09bce815a8c@namprd1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47700" y="1537083"/>
            <a:ext cx="5315141" cy="152420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29393b87-2a71-42e7-968f-276457a21b17@namprd1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99627" y="3555815"/>
            <a:ext cx="5262155" cy="2061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3244" y="1537084"/>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1</a:t>
            </a:r>
          </a:p>
        </p:txBody>
      </p:sp>
      <p:sp>
        <p:nvSpPr>
          <p:cNvPr id="12" name="TextBox 11"/>
          <p:cNvSpPr txBox="1"/>
          <p:nvPr/>
        </p:nvSpPr>
        <p:spPr>
          <a:xfrm>
            <a:off x="6347700" y="1587654"/>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2</a:t>
            </a:r>
          </a:p>
        </p:txBody>
      </p:sp>
      <p:sp>
        <p:nvSpPr>
          <p:cNvPr id="13" name="TextBox 12"/>
          <p:cNvSpPr txBox="1"/>
          <p:nvPr/>
        </p:nvSpPr>
        <p:spPr>
          <a:xfrm>
            <a:off x="3399627" y="3558008"/>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3</a:t>
            </a:r>
          </a:p>
        </p:txBody>
      </p:sp>
      <p:sp>
        <p:nvSpPr>
          <p:cNvPr id="8" name="TextBox 7"/>
          <p:cNvSpPr txBox="1"/>
          <p:nvPr/>
        </p:nvSpPr>
        <p:spPr>
          <a:xfrm>
            <a:off x="638872" y="2548673"/>
            <a:ext cx="4967784"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                          in protective case </a:t>
            </a:r>
            <a:r>
              <a:rPr lang="en-US" sz="1600" dirty="0">
                <a:solidFill>
                  <a:prstClr val="white"/>
                </a:solidFill>
                <a:effectLst>
                  <a:outerShdw blurRad="38100" dist="38100" dir="2700000" algn="tl">
                    <a:srgbClr val="000000">
                      <a:alpha val="43137"/>
                    </a:srgbClr>
                  </a:outerShdw>
                </a:effectLst>
              </a:rPr>
              <a:t>(sterile)</a:t>
            </a:r>
          </a:p>
        </p:txBody>
      </p:sp>
      <p:sp>
        <p:nvSpPr>
          <p:cNvPr id="16" name="TextBox 15"/>
          <p:cNvSpPr txBox="1"/>
          <p:nvPr/>
        </p:nvSpPr>
        <p:spPr>
          <a:xfrm>
            <a:off x="6168787" y="2526418"/>
            <a:ext cx="5641076"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sterile seal broken </a:t>
            </a:r>
            <a:r>
              <a:rPr lang="en-US" sz="1600" dirty="0">
                <a:solidFill>
                  <a:prstClr val="white"/>
                </a:solidFill>
                <a:effectLst>
                  <a:outerShdw blurRad="38100" dist="38100" dir="2700000" algn="tl">
                    <a:srgbClr val="000000">
                      <a:alpha val="43137"/>
                    </a:srgbClr>
                  </a:outerShdw>
                </a:effectLst>
              </a:rPr>
              <a:t>(twist off)</a:t>
            </a:r>
          </a:p>
        </p:txBody>
      </p:sp>
      <p:sp>
        <p:nvSpPr>
          <p:cNvPr id="17" name="TextBox 16"/>
          <p:cNvSpPr txBox="1"/>
          <p:nvPr/>
        </p:nvSpPr>
        <p:spPr>
          <a:xfrm>
            <a:off x="3399628" y="5050151"/>
            <a:ext cx="5262153"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case cap removed </a:t>
            </a:r>
            <a:r>
              <a:rPr lang="en-US" sz="1600" dirty="0">
                <a:solidFill>
                  <a:prstClr val="white"/>
                </a:solidFill>
                <a:effectLst>
                  <a:outerShdw blurRad="38100" dist="38100" dir="2700000" algn="tl">
                    <a:srgbClr val="000000">
                      <a:alpha val="43137"/>
                    </a:srgbClr>
                  </a:outerShdw>
                </a:effectLst>
              </a:rPr>
              <a:t>(exposing proximal needle set)</a:t>
            </a:r>
          </a:p>
        </p:txBody>
      </p:sp>
      <p:sp>
        <p:nvSpPr>
          <p:cNvPr id="18" name="Rectangle 17"/>
          <p:cNvSpPr/>
          <p:nvPr/>
        </p:nvSpPr>
        <p:spPr>
          <a:xfrm>
            <a:off x="478970" y="224988"/>
            <a:ext cx="11183871" cy="461665"/>
          </a:xfrm>
          <a:prstGeom prst="rect">
            <a:avLst/>
          </a:prstGeom>
        </p:spPr>
        <p:txBody>
          <a:bodyPr wrap="square">
            <a:spAutoFit/>
          </a:bodyPr>
          <a:lstStyle/>
          <a:p>
            <a:r>
              <a:rPr lang="en-US" sz="2400" dirty="0">
                <a:solidFill>
                  <a:prstClr val="white">
                    <a:lumMod val="75000"/>
                  </a:prstClr>
                </a:solidFill>
              </a:rPr>
              <a:t>Objective 1: components and function </a:t>
            </a:r>
            <a:r>
              <a:rPr lang="en-US" sz="1867" dirty="0">
                <a:solidFill>
                  <a:prstClr val="white">
                    <a:lumMod val="75000"/>
                  </a:prstClr>
                </a:solidFill>
              </a:rPr>
              <a:t>(removal from protective case) </a:t>
            </a:r>
            <a:endParaRPr lang="en-US" sz="2400" dirty="0">
              <a:solidFill>
                <a:prstClr val="white">
                  <a:lumMod val="75000"/>
                </a:prstClr>
              </a:solidFill>
            </a:endParaRPr>
          </a:p>
        </p:txBody>
      </p:sp>
      <p:pic>
        <p:nvPicPr>
          <p:cNvPr id="15" name="Picture 14">
            <a:extLst>
              <a:ext uri="{FF2B5EF4-FFF2-40B4-BE49-F238E27FC236}">
                <a16:creationId xmlns:a16="http://schemas.microsoft.com/office/drawing/2014/main" id="{6AA362E7-96B3-4984-8C10-6E1021D316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323" y="2481856"/>
            <a:ext cx="2085993" cy="596594"/>
          </a:xfrm>
          <a:prstGeom prst="rect">
            <a:avLst/>
          </a:prstGeom>
        </p:spPr>
      </p:pic>
    </p:spTree>
    <p:extLst>
      <p:ext uri="{BB962C8B-B14F-4D97-AF65-F5344CB8AC3E}">
        <p14:creationId xmlns:p14="http://schemas.microsoft.com/office/powerpoint/2010/main" val="24033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7</a:t>
            </a:fld>
            <a:endParaRPr lang="en-US" dirty="0">
              <a:solidFill>
                <a:prstClr val="white"/>
              </a:solidFill>
            </a:endParaRPr>
          </a:p>
        </p:txBody>
      </p:sp>
      <p:pic>
        <p:nvPicPr>
          <p:cNvPr id="7" name="Picture 5" descr="f0337a11-a886-44fd-9f8f-c9e6a81d8107@namprd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35150" y="1320707"/>
            <a:ext cx="7648909" cy="415659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35149" y="1320708"/>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4</a:t>
            </a:r>
          </a:p>
        </p:txBody>
      </p:sp>
      <p:sp>
        <p:nvSpPr>
          <p:cNvPr id="9" name="TextBox 8"/>
          <p:cNvSpPr txBox="1"/>
          <p:nvPr/>
        </p:nvSpPr>
        <p:spPr>
          <a:xfrm>
            <a:off x="2235150" y="4735480"/>
            <a:ext cx="7648909"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                                 removed from case </a:t>
            </a:r>
            <a:r>
              <a:rPr lang="en-US" sz="1600" dirty="0">
                <a:solidFill>
                  <a:prstClr val="white"/>
                </a:solidFill>
                <a:effectLst>
                  <a:outerShdw blurRad="38100" dist="38100" dir="2700000" algn="tl">
                    <a:srgbClr val="000000">
                      <a:alpha val="43137"/>
                    </a:srgbClr>
                  </a:outerShdw>
                </a:effectLst>
              </a:rPr>
              <a:t>(pictured on sterile field)</a:t>
            </a:r>
          </a:p>
        </p:txBody>
      </p:sp>
      <p:sp>
        <p:nvSpPr>
          <p:cNvPr id="11" name="Rectangle 10"/>
          <p:cNvSpPr/>
          <p:nvPr/>
        </p:nvSpPr>
        <p:spPr>
          <a:xfrm>
            <a:off x="442577" y="209085"/>
            <a:ext cx="8219203" cy="461665"/>
          </a:xfrm>
          <a:prstGeom prst="rect">
            <a:avLst/>
          </a:prstGeom>
        </p:spPr>
        <p:txBody>
          <a:bodyPr wrap="square">
            <a:spAutoFit/>
          </a:bodyPr>
          <a:lstStyle/>
          <a:p>
            <a:r>
              <a:rPr lang="en-US" sz="2400" dirty="0">
                <a:solidFill>
                  <a:prstClr val="white">
                    <a:lumMod val="75000"/>
                  </a:prstClr>
                </a:solidFill>
              </a:rPr>
              <a:t>Objective 1: components and function (</a:t>
            </a:r>
            <a:r>
              <a:rPr lang="en-US" sz="1867" dirty="0">
                <a:solidFill>
                  <a:prstClr val="white">
                    <a:lumMod val="75000"/>
                  </a:prstClr>
                </a:solidFill>
              </a:rPr>
              <a:t>removal from protective case)</a:t>
            </a:r>
            <a:r>
              <a:rPr lang="en-US" sz="2400" dirty="0">
                <a:solidFill>
                  <a:prstClr val="white">
                    <a:lumMod val="75000"/>
                  </a:prstClr>
                </a:solidFill>
              </a:rPr>
              <a:t> </a:t>
            </a:r>
          </a:p>
        </p:txBody>
      </p:sp>
      <p:pic>
        <p:nvPicPr>
          <p:cNvPr id="10" name="Picture 9">
            <a:extLst>
              <a:ext uri="{FF2B5EF4-FFF2-40B4-BE49-F238E27FC236}">
                <a16:creationId xmlns:a16="http://schemas.microsoft.com/office/drawing/2014/main" id="{6D2255CD-DE81-45C0-B31B-20BFD06D87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7028" y="4668015"/>
            <a:ext cx="2085993" cy="596594"/>
          </a:xfrm>
          <a:prstGeom prst="rect">
            <a:avLst/>
          </a:prstGeom>
        </p:spPr>
      </p:pic>
    </p:spTree>
    <p:extLst>
      <p:ext uri="{BB962C8B-B14F-4D97-AF65-F5344CB8AC3E}">
        <p14:creationId xmlns:p14="http://schemas.microsoft.com/office/powerpoint/2010/main" val="368906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8</a:t>
            </a:fld>
            <a:endParaRPr lang="en-US" dirty="0">
              <a:solidFill>
                <a:prstClr val="white"/>
              </a:solidFill>
            </a:endParaRPr>
          </a:p>
        </p:txBody>
      </p:sp>
      <p:sp>
        <p:nvSpPr>
          <p:cNvPr id="12" name="TextBox 11"/>
          <p:cNvSpPr txBox="1"/>
          <p:nvPr/>
        </p:nvSpPr>
        <p:spPr>
          <a:xfrm>
            <a:off x="3684529" y="4604568"/>
            <a:ext cx="7623434" cy="461665"/>
          </a:xfrm>
          <a:prstGeom prst="rect">
            <a:avLst/>
          </a:prstGeom>
          <a:noFill/>
        </p:spPr>
        <p:txBody>
          <a:bodyPr wrap="none" rtlCol="0">
            <a:spAutoFit/>
          </a:bodyPr>
          <a:lstStyle/>
          <a:p>
            <a:r>
              <a:rPr lang="en-US" sz="2400" dirty="0">
                <a:solidFill>
                  <a:prstClr val="black"/>
                </a:solidFill>
              </a:rPr>
              <a:t>catheter threads into position</a:t>
            </a:r>
            <a:r>
              <a:rPr lang="en-US" sz="2400" dirty="0">
                <a:solidFill>
                  <a:prstClr val="white">
                    <a:lumMod val="50000"/>
                  </a:prstClr>
                </a:solidFill>
              </a:rPr>
              <a:t> </a:t>
            </a:r>
            <a:r>
              <a:rPr lang="en-US" sz="2133" dirty="0">
                <a:solidFill>
                  <a:prstClr val="white">
                    <a:lumMod val="50000"/>
                  </a:prstClr>
                </a:solidFill>
              </a:rPr>
              <a:t>(while holding needle stationary)</a:t>
            </a:r>
            <a:endParaRPr lang="en-US" sz="2133" dirty="0">
              <a:solidFill>
                <a:prstClr val="black"/>
              </a:solidFill>
            </a:endParaRPr>
          </a:p>
        </p:txBody>
      </p:sp>
      <p:sp>
        <p:nvSpPr>
          <p:cNvPr id="13" name="Rectangle 12"/>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sp>
        <p:nvSpPr>
          <p:cNvPr id="6" name="TextBox 5"/>
          <p:cNvSpPr txBox="1"/>
          <p:nvPr/>
        </p:nvSpPr>
        <p:spPr>
          <a:xfrm>
            <a:off x="478972" y="1484017"/>
            <a:ext cx="8620245" cy="461665"/>
          </a:xfrm>
          <a:prstGeom prst="rect">
            <a:avLst/>
          </a:prstGeom>
          <a:noFill/>
        </p:spPr>
        <p:txBody>
          <a:bodyPr wrap="none" rtlCol="0">
            <a:spAutoFit/>
          </a:bodyPr>
          <a:lstStyle/>
          <a:p>
            <a:r>
              <a:rPr lang="en-US" sz="2400" dirty="0">
                <a:solidFill>
                  <a:prstClr val="black"/>
                </a:solidFill>
              </a:rPr>
              <a:t>catheter disconnects from needle by releasing spin-lock </a:t>
            </a:r>
            <a:r>
              <a:rPr lang="en-US" sz="2133" dirty="0">
                <a:solidFill>
                  <a:prstClr val="white">
                    <a:lumMod val="50000"/>
                  </a:prstClr>
                </a:solidFill>
              </a:rPr>
              <a:t>(with ¼ turn)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71" y="2304629"/>
            <a:ext cx="11183872" cy="2061599"/>
          </a:xfrm>
          <a:prstGeom prst="rect">
            <a:avLst/>
          </a:prstGeom>
          <a:ln w="25400">
            <a:noFill/>
          </a:ln>
        </p:spPr>
      </p:pic>
      <p:sp>
        <p:nvSpPr>
          <p:cNvPr id="4" name="Right Brace 3"/>
          <p:cNvSpPr/>
          <p:nvPr/>
        </p:nvSpPr>
        <p:spPr>
          <a:xfrm rot="16200000">
            <a:off x="4060398" y="1463659"/>
            <a:ext cx="461105" cy="1963388"/>
          </a:xfrm>
          <a:prstGeom prst="rightBrace">
            <a:avLst>
              <a:gd name="adj1" fmla="val 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Tree>
    <p:extLst>
      <p:ext uri="{BB962C8B-B14F-4D97-AF65-F5344CB8AC3E}">
        <p14:creationId xmlns:p14="http://schemas.microsoft.com/office/powerpoint/2010/main" val="89576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9</a:t>
            </a:fld>
            <a:endParaRPr lang="en-US" dirty="0">
              <a:solidFill>
                <a:prstClr val="white"/>
              </a:solidFill>
            </a:endParaRPr>
          </a:p>
        </p:txBody>
      </p:sp>
      <p:sp>
        <p:nvSpPr>
          <p:cNvPr id="6" name="Rectangle 5"/>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266" y="1079207"/>
            <a:ext cx="10481743" cy="4522700"/>
          </a:xfrm>
          <a:prstGeom prst="rect">
            <a:avLst/>
          </a:prstGeom>
          <a:ln w="25400">
            <a:noFill/>
          </a:ln>
        </p:spPr>
      </p:pic>
      <p:sp>
        <p:nvSpPr>
          <p:cNvPr id="9" name="TextBox 8"/>
          <p:cNvSpPr txBox="1"/>
          <p:nvPr/>
        </p:nvSpPr>
        <p:spPr>
          <a:xfrm>
            <a:off x="2661355" y="1226101"/>
            <a:ext cx="8803571" cy="461665"/>
          </a:xfrm>
          <a:prstGeom prst="rect">
            <a:avLst/>
          </a:prstGeom>
          <a:solidFill>
            <a:schemeClr val="bg1"/>
          </a:solidFill>
        </p:spPr>
        <p:txBody>
          <a:bodyPr wrap="square" rtlCol="0">
            <a:spAutoFit/>
          </a:bodyPr>
          <a:lstStyle/>
          <a:p>
            <a:r>
              <a:rPr lang="en-US" sz="2400" dirty="0">
                <a:solidFill>
                  <a:prstClr val="black"/>
                </a:solidFill>
              </a:rPr>
              <a:t>remove entire needle </a:t>
            </a:r>
            <a:r>
              <a:rPr lang="en-US" sz="2133" dirty="0">
                <a:solidFill>
                  <a:prstClr val="white">
                    <a:lumMod val="50000"/>
                  </a:prstClr>
                </a:solidFill>
              </a:rPr>
              <a:t>(after catheter has been threaded into position)</a:t>
            </a:r>
          </a:p>
        </p:txBody>
      </p:sp>
      <p:sp>
        <p:nvSpPr>
          <p:cNvPr id="10" name="TextBox 9"/>
          <p:cNvSpPr txBox="1"/>
          <p:nvPr/>
        </p:nvSpPr>
        <p:spPr>
          <a:xfrm>
            <a:off x="5304008" y="4508208"/>
            <a:ext cx="3082062" cy="461665"/>
          </a:xfrm>
          <a:prstGeom prst="rect">
            <a:avLst/>
          </a:prstGeom>
          <a:solidFill>
            <a:schemeClr val="bg1"/>
          </a:solidFill>
        </p:spPr>
        <p:txBody>
          <a:bodyPr wrap="none" rtlCol="0">
            <a:spAutoFit/>
          </a:bodyPr>
          <a:lstStyle/>
          <a:p>
            <a:r>
              <a:rPr lang="en-US" sz="2400" dirty="0">
                <a:solidFill>
                  <a:prstClr val="black"/>
                </a:solidFill>
              </a:rPr>
              <a:t>note catheter flexibility</a:t>
            </a:r>
          </a:p>
        </p:txBody>
      </p:sp>
    </p:spTree>
    <p:extLst>
      <p:ext uri="{BB962C8B-B14F-4D97-AF65-F5344CB8AC3E}">
        <p14:creationId xmlns:p14="http://schemas.microsoft.com/office/powerpoint/2010/main" val="370205137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4970</Words>
  <Application>Microsoft Macintosh PowerPoint</Application>
  <PresentationFormat>Widescreen</PresentationFormat>
  <Paragraphs>642</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AntennaCond-Bold</vt:lpstr>
      <vt:lpstr>Arial</vt:lpstr>
      <vt:lpstr>Calibri</vt:lpstr>
      <vt:lpstr>Calibri Light</vt:lpstr>
      <vt:lpstr>Impact</vt:lpstr>
      <vt:lpstr>Times New Roman</vt:lpstr>
      <vt:lpstr>1_Office Theme</vt:lpstr>
      <vt:lpstr>PowerPoint Presentation</vt:lpstr>
      <vt:lpstr>PowerPoint Presentation</vt:lpstr>
      <vt:lpstr>PowerPoint Presentation</vt:lpstr>
      <vt:lpstr>PowerPoint Presentation</vt:lpstr>
      <vt:lpstr>             decompression needle system Simplified Pneumothorax Emergency Air Release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Bolleter</dc:creator>
  <cp:lastModifiedBy>Lonnie Johnson</cp:lastModifiedBy>
  <cp:revision>19</cp:revision>
  <cp:lastPrinted>2018-11-01T11:54:47Z</cp:lastPrinted>
  <dcterms:created xsi:type="dcterms:W3CDTF">2018-11-01T11:52:30Z</dcterms:created>
  <dcterms:modified xsi:type="dcterms:W3CDTF">2019-01-04T17:41:03Z</dcterms:modified>
</cp:coreProperties>
</file>